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Default Extension="jpeg" ContentType="image/jpeg"/>
  <Override PartName="/ppt/slideLayouts/slideLayout2.xml" ContentType="application/vnd.openxmlformats-officedocument.presentationml.slideLayout+xml"/>
  <Override PartName="/ppt/slideLayouts/slideLayout3.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Default Extension="gif" ContentType="image/gif"/>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19"/>
  </p:notesMasterIdLst>
  <p:sldIdLst>
    <p:sldId id="256" r:id="rId2"/>
    <p:sldId id="277" r:id="rId3"/>
    <p:sldId id="257" r:id="rId4"/>
    <p:sldId id="268" r:id="rId5"/>
    <p:sldId id="260" r:id="rId6"/>
    <p:sldId id="269" r:id="rId7"/>
    <p:sldId id="267" r:id="rId8"/>
    <p:sldId id="272" r:id="rId9"/>
    <p:sldId id="273" r:id="rId10"/>
    <p:sldId id="275" r:id="rId11"/>
    <p:sldId id="276" r:id="rId12"/>
    <p:sldId id="274" r:id="rId13"/>
    <p:sldId id="263" r:id="rId14"/>
    <p:sldId id="278" r:id="rId15"/>
    <p:sldId id="279" r:id="rId16"/>
    <p:sldId id="280" r:id="rId17"/>
    <p:sldId id="264" r:id="rId18"/>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CC00"/>
    <a:srgbClr val="CCFF33"/>
    <a:srgbClr val="905930"/>
    <a:srgbClr val="FF9966"/>
    <a:srgbClr val="358B83"/>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horzBarState="maximized">
    <p:restoredLeft sz="12735" autoAdjust="0"/>
    <p:restoredTop sz="94660" autoAdjust="0"/>
  </p:normalViewPr>
  <p:slideViewPr>
    <p:cSldViewPr>
      <p:cViewPr>
        <p:scale>
          <a:sx n="75" d="100"/>
          <a:sy n="75" d="100"/>
        </p:scale>
        <p:origin x="-1884" y="-31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0FA3F3F-2F22-404B-BC77-A9A8F18651E3}" type="datetimeFigureOut">
              <a:rPr lang="zh-CN" altLang="en-US" smtClean="0"/>
              <a:pPr/>
              <a:t>2017/8/25</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64DB304-0FF5-4FF3-8FD8-8EAD2E8596AF}"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981200"/>
            <a:ext cx="7772400" cy="1876428"/>
          </a:xfrm>
        </p:spPr>
        <p:txBody>
          <a:bodyPr anchor="b">
            <a:sp3d contourW="8890">
              <a:contourClr>
                <a:schemeClr val="accent3">
                  <a:shade val="55000"/>
                </a:schemeClr>
              </a:contourClr>
            </a:sp3d>
          </a:bodyPr>
          <a:lstStyle>
            <a:lvl1pPr algn="ctr">
              <a:defRPr sz="4400" dirty="0">
                <a:ln w="15875" cmpd="sng">
                  <a:solidFill>
                    <a:srgbClr val="FFFFFF"/>
                  </a:solidFill>
                  <a:prstDash val="solid"/>
                </a:ln>
                <a:solidFill>
                  <a:srgbClr val="FFFFFF"/>
                </a:solidFill>
                <a:effectLst>
                  <a:outerShdw blurRad="31750" dir="3600000" algn="tl" rotWithShape="0">
                    <a:srgbClr val="000000">
                      <a:alpha val="60000"/>
                    </a:srgbClr>
                  </a:outerShdw>
                </a:effectLst>
              </a:defRPr>
            </a:lvl1pPr>
          </a:lstStyle>
          <a:p>
            <a:r>
              <a:rPr kumimoji="0" lang="zh-CN" altLang="en-US" smtClean="0"/>
              <a:t>单击此处编辑母版标题样式</a:t>
            </a:r>
            <a:endParaRPr kumimoji="0" lang="en-US"/>
          </a:p>
        </p:txBody>
      </p:sp>
      <p:sp>
        <p:nvSpPr>
          <p:cNvPr id="3" name="副标题 2"/>
          <p:cNvSpPr>
            <a:spLocks noGrp="1"/>
          </p:cNvSpPr>
          <p:nvPr>
            <p:ph type="subTitle" idx="1"/>
          </p:nvPr>
        </p:nvSpPr>
        <p:spPr>
          <a:xfrm>
            <a:off x="1371600" y="3857628"/>
            <a:ext cx="6400800" cy="1753200"/>
          </a:xfrm>
        </p:spPr>
        <p:txBody>
          <a:bodyPr/>
          <a:lstStyle>
            <a:lvl1pPr marL="0" indent="0" algn="ctr">
              <a:buNone/>
              <a:defRPr sz="240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0" lang="zh-CN" altLang="en-US" smtClean="0"/>
              <a:t>单击此处编辑母版副标题样式</a:t>
            </a:r>
            <a:endParaRPr kumimoji="0" 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2017/8/25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0" lang="zh-CN" altLang="en-US" smtClean="0"/>
              <a:t>单击此处编辑母版标题样式</a:t>
            </a:r>
            <a:endParaRPr kumimoji="0" lang="en-US"/>
          </a:p>
        </p:txBody>
      </p:sp>
      <p:sp>
        <p:nvSpPr>
          <p:cNvPr id="3" name="竖排文字占位符 2"/>
          <p:cNvSpPr>
            <a:spLocks noGrp="1"/>
          </p:cNvSpPr>
          <p:nvPr>
            <p:ph type="body" orient="vert" idx="1"/>
          </p:nvPr>
        </p:nvSpPr>
        <p:spPr/>
        <p:txBody>
          <a:bodyPr vert="eaVer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2017/8/25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286644" y="274640"/>
            <a:ext cx="1400156" cy="5851525"/>
          </a:xfrm>
        </p:spPr>
        <p:txBody>
          <a:bodyPr vert="eaVert"/>
          <a:lstStyle>
            <a:lvl1pPr>
              <a:defRPr lang="zh-CN" altLang="en-US" dirty="0">
                <a:ln w="15875" cmpd="sng">
                  <a:solidFill>
                    <a:srgbClr val="FFFFFF"/>
                  </a:solidFill>
                  <a:prstDash val="solid"/>
                </a:ln>
                <a:solidFill>
                  <a:srgbClr val="FFFFFF"/>
                </a:solidFill>
                <a:effectLst>
                  <a:outerShdw blurRad="31750" dir="3600000" algn="tl" rotWithShape="0">
                    <a:srgbClr val="000000">
                      <a:alpha val="60000"/>
                    </a:srgbClr>
                  </a:outerShdw>
                </a:effectLst>
              </a:defRPr>
            </a:lvl1pPr>
          </a:lstStyle>
          <a:p>
            <a:r>
              <a:rPr kumimoji="0" lang="zh-CN" altLang="en-US" smtClean="0"/>
              <a:t>单击此处编辑母版标题样式</a:t>
            </a:r>
            <a:endParaRPr kumimoji="0" lang="en-US"/>
          </a:p>
        </p:txBody>
      </p:sp>
      <p:sp>
        <p:nvSpPr>
          <p:cNvPr id="3" name="竖排文字占位符 2"/>
          <p:cNvSpPr>
            <a:spLocks noGrp="1"/>
          </p:cNvSpPr>
          <p:nvPr>
            <p:ph type="body" orient="vert" idx="1"/>
          </p:nvPr>
        </p:nvSpPr>
        <p:spPr>
          <a:xfrm>
            <a:off x="457200" y="274640"/>
            <a:ext cx="6829444" cy="5851525"/>
          </a:xfrm>
        </p:spPr>
        <p:txBody>
          <a:bodyPr vert="eaVer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2017/8/25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0" lang="zh-CN" altLang="en-US" smtClean="0"/>
              <a:t>单击此处编辑母版标题样式</a:t>
            </a:r>
            <a:endParaRPr kumimoji="0" lang="en-US"/>
          </a:p>
        </p:txBody>
      </p:sp>
      <p:sp>
        <p:nvSpPr>
          <p:cNvPr id="3" name="内容占位符 2"/>
          <p:cNvSpPr>
            <a:spLocks noGrp="1"/>
          </p:cNvSpPr>
          <p:nvPr>
            <p:ph idx="1"/>
          </p:nvPr>
        </p:nvSpPr>
        <p:spPr/>
        <p:txBody>
          <a:body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2017/8/25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bg>
      <p:bgRef idx="1003">
        <a:schemeClr val="bg2"/>
      </p:bgRef>
    </p:bg>
    <p:spTree>
      <p:nvGrpSpPr>
        <p:cNvPr id="1" name=""/>
        <p:cNvGrpSpPr/>
        <p:nvPr/>
      </p:nvGrpSpPr>
      <p:grpSpPr>
        <a:xfrm>
          <a:off x="0" y="0"/>
          <a:ext cx="0" cy="0"/>
          <a:chOff x="0" y="0"/>
          <a:chExt cx="0" cy="0"/>
        </a:xfrm>
      </p:grpSpPr>
      <p:sp>
        <p:nvSpPr>
          <p:cNvPr id="2" name="标题 1"/>
          <p:cNvSpPr>
            <a:spLocks noGrp="1"/>
          </p:cNvSpPr>
          <p:nvPr>
            <p:ph type="title"/>
          </p:nvPr>
        </p:nvSpPr>
        <p:spPr>
          <a:xfrm>
            <a:off x="685800" y="3854150"/>
            <a:ext cx="7772400" cy="1860850"/>
          </a:xfrm>
        </p:spPr>
        <p:txBody>
          <a:bodyPr anchor="t"/>
          <a:lstStyle>
            <a:lvl1pPr algn="l">
              <a:defRPr sz="4400" b="1" cap="all"/>
            </a:lvl1pPr>
          </a:lstStyle>
          <a:p>
            <a:r>
              <a:rPr kumimoji="0" lang="zh-CN" altLang="en-US" smtClean="0"/>
              <a:t>单击此处编辑母版标题样式</a:t>
            </a:r>
            <a:endParaRPr kumimoji="0" lang="en-US"/>
          </a:p>
        </p:txBody>
      </p:sp>
      <p:sp>
        <p:nvSpPr>
          <p:cNvPr id="3" name="文本占位符 2"/>
          <p:cNvSpPr>
            <a:spLocks noGrp="1"/>
          </p:cNvSpPr>
          <p:nvPr>
            <p:ph type="body" idx="1"/>
          </p:nvPr>
        </p:nvSpPr>
        <p:spPr>
          <a:xfrm>
            <a:off x="685800" y="2356428"/>
            <a:ext cx="7772400" cy="1501200"/>
          </a:xfrm>
        </p:spPr>
        <p:txBody>
          <a:bodyPr anchor="b"/>
          <a:lstStyle>
            <a:lvl1pPr marL="0" indent="0" algn="l">
              <a:buNone/>
              <a:defRPr sz="2000">
                <a:solidFill>
                  <a:schemeClr val="tx2"/>
                </a:solidFill>
              </a:defRPr>
            </a:lvl1pPr>
            <a:lvl2pPr marL="457200" indent="0" algn="l">
              <a:buNone/>
              <a:defRPr sz="1800">
                <a:solidFill>
                  <a:schemeClr val="tx2"/>
                </a:solidFill>
              </a:defRPr>
            </a:lvl2pPr>
            <a:lvl3pPr marL="914400" indent="0" algn="l">
              <a:buNone/>
              <a:defRPr sz="1600">
                <a:solidFill>
                  <a:schemeClr val="tx2"/>
                </a:solidFill>
              </a:defRPr>
            </a:lvl3pPr>
            <a:lvl4pPr marL="1371600" indent="0" algn="l">
              <a:buNone/>
              <a:defRPr sz="1400">
                <a:solidFill>
                  <a:schemeClr val="tx2"/>
                </a:solidFill>
              </a:defRPr>
            </a:lvl4pPr>
            <a:lvl5pPr marL="1828800" indent="0" algn="l">
              <a:buNone/>
              <a:defRPr sz="1400">
                <a:solidFill>
                  <a:schemeClr val="tx2"/>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2017/8/25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0" lang="zh-CN" altLang="en-US" smtClean="0"/>
              <a:t>单击此处编辑母版标题样式</a:t>
            </a:r>
            <a:endParaRPr kumimoji="0" 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pPr/>
              <a:t>2017/8/25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eaLnBrk="1" latinLnBrk="0" hangingPunct="1"/>
            <a:r>
              <a:rPr kumimoji="0"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eaLnBrk="1" latinLnBrk="0" hangingPunct="1"/>
            <a:r>
              <a:rPr kumimoji="0"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7" name="日期占位符 6"/>
          <p:cNvSpPr>
            <a:spLocks noGrp="1"/>
          </p:cNvSpPr>
          <p:nvPr>
            <p:ph type="dt" sz="half" idx="10"/>
          </p:nvPr>
        </p:nvSpPr>
        <p:spPr/>
        <p:txBody>
          <a:bodyPr/>
          <a:lstStyle/>
          <a:p>
            <a:fld id="{530820CF-B880-4189-942D-D702A7CBA730}" type="datetimeFigureOut">
              <a:rPr lang="zh-CN" altLang="en-US" smtClean="0"/>
              <a:pPr/>
              <a:t>2017/8/25</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pPr/>
              <a:t>‹#›</a:t>
            </a:fld>
            <a:endParaRPr lang="zh-CN" altLang="en-US"/>
          </a:p>
        </p:txBody>
      </p:sp>
      <p:sp>
        <p:nvSpPr>
          <p:cNvPr id="2" name="标题 1"/>
          <p:cNvSpPr>
            <a:spLocks noGrp="1"/>
          </p:cNvSpPr>
          <p:nvPr>
            <p:ph type="title"/>
          </p:nvPr>
        </p:nvSpPr>
        <p:spPr/>
        <p:txBody>
          <a:bodyPr/>
          <a:lstStyle>
            <a:lvl1pPr>
              <a:defRPr/>
            </a:lvl1pPr>
          </a:lstStyle>
          <a:p>
            <a:r>
              <a:rPr kumimoji="0" lang="zh-CN" altLang="en-US" smtClean="0"/>
              <a:t>单击此处编辑母版标题样式</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0" lang="zh-CN" altLang="en-US" smtClean="0"/>
              <a:t>单击此处编辑母版标题样式</a:t>
            </a:r>
            <a:endParaRPr kumimoji="0" lang="en-US"/>
          </a:p>
        </p:txBody>
      </p:sp>
      <p:sp>
        <p:nvSpPr>
          <p:cNvPr id="3" name="日期占位符 2"/>
          <p:cNvSpPr>
            <a:spLocks noGrp="1"/>
          </p:cNvSpPr>
          <p:nvPr>
            <p:ph type="dt" sz="half" idx="10"/>
          </p:nvPr>
        </p:nvSpPr>
        <p:spPr/>
        <p:txBody>
          <a:bodyPr/>
          <a:lstStyle/>
          <a:p>
            <a:fld id="{530820CF-B880-4189-942D-D702A7CBA730}" type="datetimeFigureOut">
              <a:rPr lang="zh-CN" altLang="en-US" smtClean="0"/>
              <a:pPr/>
              <a:t>2017/8/25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pPr/>
              <a:t>2017/8/25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326258" y="381000"/>
            <a:ext cx="2667000" cy="1833554"/>
          </a:xfrm>
        </p:spPr>
        <p:txBody>
          <a:bodyPr anchor="ctr">
            <a:scene3d>
              <a:camera prst="orthographicFront"/>
              <a:lightRig rig="soft" dir="tl">
                <a:rot lat="0" lon="0" rev="0"/>
              </a:lightRig>
            </a:scene3d>
            <a:sp3d contourW="8890">
              <a:contourClr>
                <a:schemeClr val="accent3">
                  <a:shade val="55000"/>
                </a:schemeClr>
              </a:contourClr>
            </a:sp3d>
          </a:bodyPr>
          <a:lstStyle>
            <a:lvl1pPr algn="l">
              <a:defRPr sz="3200" b="1" kern="1200" cap="all" spc="50">
                <a:ln w="15875">
                  <a:noFill/>
                </a:ln>
                <a:solidFill>
                  <a:schemeClr val="tx2"/>
                </a:solidFill>
                <a:effectLst/>
                <a:latin typeface="+mj-lt"/>
                <a:ea typeface="+mj-ea"/>
                <a:cs typeface="+mj-cs"/>
              </a:defRPr>
            </a:lvl1pPr>
          </a:lstStyle>
          <a:p>
            <a:r>
              <a:rPr kumimoji="0" lang="zh-CN" altLang="en-US" smtClean="0"/>
              <a:t>单击此处编辑母版标题样式</a:t>
            </a:r>
            <a:endParaRPr kumimoji="0" lang="en-US"/>
          </a:p>
        </p:txBody>
      </p:sp>
      <p:sp>
        <p:nvSpPr>
          <p:cNvPr id="3" name="内容占位符 2"/>
          <p:cNvSpPr>
            <a:spLocks noGrp="1"/>
          </p:cNvSpPr>
          <p:nvPr>
            <p:ph idx="1"/>
          </p:nvPr>
        </p:nvSpPr>
        <p:spPr>
          <a:xfrm>
            <a:off x="3352800" y="380999"/>
            <a:ext cx="5410200" cy="574516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文本占位符 3"/>
          <p:cNvSpPr>
            <a:spLocks noGrp="1"/>
          </p:cNvSpPr>
          <p:nvPr>
            <p:ph type="body" sz="half" idx="2"/>
          </p:nvPr>
        </p:nvSpPr>
        <p:spPr>
          <a:xfrm>
            <a:off x="326258" y="2214554"/>
            <a:ext cx="2667000" cy="391218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pPr/>
              <a:t>2017/8/25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grpSp>
        <p:nvGrpSpPr>
          <p:cNvPr id="8" name="组合 7"/>
          <p:cNvGrpSpPr/>
          <p:nvPr/>
        </p:nvGrpSpPr>
        <p:grpSpPr>
          <a:xfrm>
            <a:off x="1580474" y="553734"/>
            <a:ext cx="7349244" cy="4741531"/>
            <a:chOff x="428596" y="553734"/>
            <a:chExt cx="7349244" cy="4741531"/>
          </a:xfrm>
        </p:grpSpPr>
        <p:sp>
          <p:nvSpPr>
            <p:cNvPr id="16" name="矩形 15"/>
            <p:cNvSpPr/>
            <p:nvPr userDrawn="1"/>
          </p:nvSpPr>
          <p:spPr>
            <a:xfrm rot="21480000">
              <a:off x="428596" y="580356"/>
              <a:ext cx="7340359" cy="4714909"/>
            </a:xfrm>
            <a:prstGeom prst="rect">
              <a:avLst/>
            </a:prstGeom>
            <a:ln w="1270" cap="flat" cmpd="sng" algn="ctr">
              <a:noFill/>
              <a:prstDash val="solid"/>
              <a:miter lim="800000"/>
            </a:ln>
            <a:effectLst>
              <a:outerShdw blurRad="54991" dist="17780" dir="5400000" algn="tl" rotWithShape="0">
                <a:srgbClr val="000000">
                  <a:alpha val="66000"/>
                </a:srgbClr>
              </a:outerShdw>
            </a:effectLst>
          </p:spPr>
          <p:style>
            <a:lnRef idx="2">
              <a:schemeClr val="accent1"/>
            </a:lnRef>
            <a:fillRef idx="1">
              <a:schemeClr val="lt1"/>
            </a:fillRef>
            <a:effectRef idx="0">
              <a:schemeClr val="accent1"/>
            </a:effectRef>
            <a:fontRef idx="minor">
              <a:schemeClr val="dk1"/>
            </a:fontRef>
          </p:style>
          <p:txBody>
            <a:bodyPr rtlCol="0" anchor="ctr"/>
            <a:lstStyle/>
            <a:p>
              <a:pPr algn="ctr" eaLnBrk="1" latinLnBrk="0" hangingPunct="1"/>
              <a:endParaRPr kumimoji="0" lang="zh-CN" altLang="en-US"/>
            </a:p>
          </p:txBody>
        </p:sp>
        <p:sp>
          <p:nvSpPr>
            <p:cNvPr id="17" name="矩形 16"/>
            <p:cNvSpPr/>
            <p:nvPr userDrawn="1"/>
          </p:nvSpPr>
          <p:spPr>
            <a:xfrm rot="21540000">
              <a:off x="437473" y="571479"/>
              <a:ext cx="7340359" cy="4714909"/>
            </a:xfrm>
            <a:prstGeom prst="rect">
              <a:avLst/>
            </a:prstGeom>
            <a:ln w="1270" cap="flat" cmpd="sng" algn="ctr">
              <a:noFill/>
              <a:prstDash val="solid"/>
              <a:miter lim="800000"/>
            </a:ln>
            <a:effectLst>
              <a:outerShdw blurRad="54991" dist="17780" dir="5400000" algn="tl" rotWithShape="0">
                <a:srgbClr val="000000">
                  <a:alpha val="66000"/>
                </a:srgbClr>
              </a:outerShdw>
            </a:effectLst>
          </p:spPr>
          <p:style>
            <a:lnRef idx="2">
              <a:schemeClr val="accent1"/>
            </a:lnRef>
            <a:fillRef idx="1">
              <a:schemeClr val="lt1"/>
            </a:fillRef>
            <a:effectRef idx="0">
              <a:schemeClr val="accent1"/>
            </a:effectRef>
            <a:fontRef idx="minor">
              <a:schemeClr val="dk1"/>
            </a:fontRef>
          </p:style>
          <p:txBody>
            <a:bodyPr rtlCol="0" anchor="ctr"/>
            <a:lstStyle/>
            <a:p>
              <a:pPr algn="ctr" eaLnBrk="1" latinLnBrk="0" hangingPunct="1"/>
              <a:endParaRPr kumimoji="0" lang="zh-CN" altLang="en-US"/>
            </a:p>
          </p:txBody>
        </p:sp>
        <p:sp>
          <p:nvSpPr>
            <p:cNvPr id="18" name="矩形 17"/>
            <p:cNvSpPr/>
            <p:nvPr userDrawn="1"/>
          </p:nvSpPr>
          <p:spPr>
            <a:xfrm>
              <a:off x="437481" y="553734"/>
              <a:ext cx="7340359" cy="4714909"/>
            </a:xfrm>
            <a:prstGeom prst="rect">
              <a:avLst/>
            </a:prstGeom>
            <a:ln w="1270" cap="flat" cmpd="sng" algn="ctr">
              <a:noFill/>
              <a:prstDash val="solid"/>
              <a:miter lim="800000"/>
            </a:ln>
            <a:effectLst>
              <a:outerShdw blurRad="54991" dist="17780" dir="5400000" algn="tl" rotWithShape="0">
                <a:srgbClr val="000000">
                  <a:alpha val="66000"/>
                </a:srgbClr>
              </a:outerShdw>
            </a:effectLst>
          </p:spPr>
          <p:style>
            <a:lnRef idx="2">
              <a:schemeClr val="accent1"/>
            </a:lnRef>
            <a:fillRef idx="1">
              <a:schemeClr val="lt1"/>
            </a:fillRef>
            <a:effectRef idx="0">
              <a:schemeClr val="accent1"/>
            </a:effectRef>
            <a:fontRef idx="minor">
              <a:schemeClr val="dk1"/>
            </a:fontRef>
          </p:style>
          <p:txBody>
            <a:bodyPr rtlCol="0" anchor="ctr"/>
            <a:lstStyle/>
            <a:p>
              <a:pPr algn="ctr" eaLnBrk="1" latinLnBrk="0" hangingPunct="1"/>
              <a:endParaRPr kumimoji="0" lang="zh-CN" altLang="en-US"/>
            </a:p>
          </p:txBody>
        </p:sp>
      </p:grpSp>
      <p:sp>
        <p:nvSpPr>
          <p:cNvPr id="3" name="图片占位符 2"/>
          <p:cNvSpPr>
            <a:spLocks noGrp="1"/>
          </p:cNvSpPr>
          <p:nvPr>
            <p:ph type="pic" idx="1"/>
          </p:nvPr>
        </p:nvSpPr>
        <p:spPr>
          <a:xfrm>
            <a:off x="1651912" y="612776"/>
            <a:ext cx="7215238" cy="4602175"/>
          </a:xfrm>
          <a:solidFill>
            <a:schemeClr val="bg2">
              <a:tint val="75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kumimoji="0" lang="zh-CN" altLang="en-US" smtClean="0"/>
              <a:t>单击图标添加图片</a:t>
            </a:r>
            <a:endParaRPr kumimoji="0" lang="en-US"/>
          </a:p>
        </p:txBody>
      </p:sp>
      <p:sp useBgFill="1">
        <p:nvSpPr>
          <p:cNvPr id="2" name="标题 1"/>
          <p:cNvSpPr>
            <a:spLocks noGrp="1"/>
          </p:cNvSpPr>
          <p:nvPr>
            <p:ph type="title"/>
          </p:nvPr>
        </p:nvSpPr>
        <p:spPr>
          <a:xfrm>
            <a:off x="0" y="595295"/>
            <a:ext cx="1357290" cy="5691227"/>
          </a:xfrm>
          <a:noFill/>
        </p:spPr>
        <p:txBody>
          <a:bodyPr vert="eaVert" anchor="ctr">
            <a:noAutofit/>
          </a:bodyPr>
          <a:lstStyle>
            <a:lvl1pPr algn="l">
              <a:defRPr lang="zh-CN" altLang="en-US" sz="3200" dirty="0">
                <a:ln w="15875" cmpd="sng">
                  <a:solidFill>
                    <a:srgbClr val="FFFFFF"/>
                  </a:solidFill>
                  <a:prstDash val="solid"/>
                </a:ln>
                <a:solidFill>
                  <a:srgbClr val="FFFFFF"/>
                </a:solidFill>
                <a:effectLst>
                  <a:outerShdw blurRad="31750" dir="3600000" algn="tl" rotWithShape="0">
                    <a:srgbClr val="000000">
                      <a:alpha val="60000"/>
                    </a:srgbClr>
                  </a:outerShdw>
                </a:effectLst>
                <a:latin typeface="+mj-lt"/>
              </a:defRPr>
            </a:lvl1pPr>
          </a:lstStyle>
          <a:p>
            <a:r>
              <a:rPr kumimoji="0" lang="zh-CN" altLang="en-US" smtClean="0"/>
              <a:t>单击此处编辑母版标题样式</a:t>
            </a:r>
            <a:endParaRPr kumimoji="0" lang="en-US"/>
          </a:p>
        </p:txBody>
      </p:sp>
      <p:sp>
        <p:nvSpPr>
          <p:cNvPr id="4" name="文本占位符 3"/>
          <p:cNvSpPr>
            <a:spLocks noGrp="1"/>
          </p:cNvSpPr>
          <p:nvPr>
            <p:ph type="body" sz="half" idx="2"/>
          </p:nvPr>
        </p:nvSpPr>
        <p:spPr>
          <a:xfrm>
            <a:off x="1714480" y="5481658"/>
            <a:ext cx="7215238" cy="804862"/>
          </a:xfrm>
        </p:spPr>
        <p:txBody>
          <a:bodyPr anchor="ctr"/>
          <a:lstStyle>
            <a:lvl1pPr marL="0" indent="0" algn="ctr">
              <a:buNone/>
              <a:defRPr sz="1400"/>
            </a:lvl1pPr>
            <a:lvl2pPr marL="457200" indent="0" algn="ctr">
              <a:buNone/>
              <a:defRPr sz="1200"/>
            </a:lvl2pPr>
            <a:lvl3pPr marL="914400" indent="0" algn="ctr">
              <a:buNone/>
              <a:defRPr sz="1000"/>
            </a:lvl3pPr>
            <a:lvl4pPr marL="1371600" indent="0" algn="ctr">
              <a:buNone/>
              <a:defRPr sz="900"/>
            </a:lvl4pPr>
            <a:lvl5pPr marL="1828800" indent="0" algn="ctr">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pPr/>
              <a:t>2017/8/25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rtlCol="0" anchor="ctr">
            <a:noAutofit/>
            <a:scene3d>
              <a:camera prst="orthographicFront"/>
              <a:lightRig rig="soft" dir="tl">
                <a:rot lat="0" lon="0" rev="0"/>
              </a:lightRig>
            </a:scene3d>
            <a:sp3d contourW="8890">
              <a:contourClr>
                <a:schemeClr val="accent3">
                  <a:shade val="55000"/>
                </a:schemeClr>
              </a:contourClr>
            </a:sp3d>
          </a:bodyPr>
          <a:lstStyle/>
          <a:p>
            <a:r>
              <a:rPr kumimoji="0" lang="zh-CN" altLang="en-US" smtClean="0"/>
              <a:t>单击此处编辑母版标题样式</a:t>
            </a:r>
            <a:endParaRPr kumimoji="0" lang="en-US"/>
          </a:p>
        </p:txBody>
      </p:sp>
      <p:sp>
        <p:nvSpPr>
          <p:cNvPr id="3" name="文本占位符 2"/>
          <p:cNvSpPr>
            <a:spLocks noGrp="1"/>
          </p:cNvSpPr>
          <p:nvPr>
            <p:ph type="body" idx="1"/>
          </p:nvPr>
        </p:nvSpPr>
        <p:spPr>
          <a:xfrm>
            <a:off x="457200" y="1600200"/>
            <a:ext cx="8229600" cy="4724400"/>
          </a:xfrm>
          <a:prstGeom prst="rect">
            <a:avLst/>
          </a:prstGeom>
        </p:spPr>
        <p:txBody>
          <a:bodyPr vert="horz" rtlCol="0">
            <a:normAutofit/>
          </a:bodyPr>
          <a:lstStyle/>
          <a:p>
            <a:pPr lvl="0" eaLnBrk="1" latinLnBrk="0" hangingPunct="1"/>
            <a:r>
              <a:rPr kumimoji="0" lang="zh-CN" altLang="en-US" smtClean="0"/>
              <a:t>单击此处编辑母版文本样式</a:t>
            </a:r>
          </a:p>
          <a:p>
            <a:pPr lvl="1" eaLnBrk="1" latinLnBrk="0" hangingPunct="1"/>
            <a:r>
              <a:rPr kumimoji="0" lang="zh-CN" altLang="en-US" smtClean="0"/>
              <a:t>第二级</a:t>
            </a:r>
          </a:p>
          <a:p>
            <a:pPr lvl="2" eaLnBrk="1" latinLnBrk="0" hangingPunct="1"/>
            <a:r>
              <a:rPr kumimoji="0" lang="zh-CN" altLang="en-US" smtClean="0"/>
              <a:t>第三级</a:t>
            </a:r>
          </a:p>
          <a:p>
            <a:pPr lvl="3" eaLnBrk="1" latinLnBrk="0" hangingPunct="1"/>
            <a:r>
              <a:rPr kumimoji="0" lang="zh-CN" altLang="en-US" smtClean="0"/>
              <a:t>第四级</a:t>
            </a:r>
          </a:p>
          <a:p>
            <a:pPr lvl="4" eaLnBrk="1" latinLnBrk="0" hangingPunct="1"/>
            <a:r>
              <a:rPr kumimoji="0" lang="zh-CN" altLang="en-US" smtClean="0"/>
              <a:t>第五级</a:t>
            </a:r>
            <a:endParaRPr kumimoji="0" lang="en-US"/>
          </a:p>
        </p:txBody>
      </p:sp>
      <p:sp>
        <p:nvSpPr>
          <p:cNvPr id="4" name="日期占位符 3"/>
          <p:cNvSpPr>
            <a:spLocks noGrp="1"/>
          </p:cNvSpPr>
          <p:nvPr>
            <p:ph type="dt" sz="half" idx="2"/>
          </p:nvPr>
        </p:nvSpPr>
        <p:spPr>
          <a:xfrm>
            <a:off x="8878" y="6483997"/>
            <a:ext cx="2133600" cy="365125"/>
          </a:xfrm>
          <a:prstGeom prst="rect">
            <a:avLst/>
          </a:prstGeom>
        </p:spPr>
        <p:txBody>
          <a:bodyPr vert="horz" rtlCol="0" anchor="ctr"/>
          <a:lstStyle>
            <a:lvl1pPr algn="l" eaLnBrk="1" latinLnBrk="0" hangingPunct="1">
              <a:defRPr kumimoji="0" sz="1200">
                <a:solidFill>
                  <a:schemeClr val="tx1">
                    <a:tint val="75000"/>
                  </a:schemeClr>
                </a:solidFill>
              </a:defRPr>
            </a:lvl1pPr>
          </a:lstStyle>
          <a:p>
            <a:fld id="{530820CF-B880-4189-942D-D702A7CBA730}" type="datetimeFigureOut">
              <a:rPr lang="zh-CN" altLang="en-US" smtClean="0"/>
              <a:pPr/>
              <a:t>2017/8/25</a:t>
            </a:fld>
            <a:endParaRPr lang="zh-CN" altLang="en-US"/>
          </a:p>
        </p:txBody>
      </p:sp>
      <p:sp>
        <p:nvSpPr>
          <p:cNvPr id="5" name="页脚占位符 4"/>
          <p:cNvSpPr>
            <a:spLocks noGrp="1"/>
          </p:cNvSpPr>
          <p:nvPr>
            <p:ph type="ftr" sz="quarter" idx="3"/>
          </p:nvPr>
        </p:nvSpPr>
        <p:spPr>
          <a:xfrm>
            <a:off x="3124200" y="6483997"/>
            <a:ext cx="2895600" cy="365125"/>
          </a:xfrm>
          <a:prstGeom prst="rect">
            <a:avLst/>
          </a:prstGeom>
        </p:spPr>
        <p:txBody>
          <a:bodyPr vert="horz" rtlCol="0" anchor="ctr"/>
          <a:lstStyle>
            <a:lvl1pPr algn="ctr" eaLnBrk="1" latinLnBrk="0" hangingPunct="1">
              <a:defRPr kumimoji="0"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992644" y="6483997"/>
            <a:ext cx="2133600" cy="365125"/>
          </a:xfrm>
          <a:prstGeom prst="rect">
            <a:avLst/>
          </a:prstGeom>
        </p:spPr>
        <p:txBody>
          <a:bodyPr vert="horz" rtlCol="0" anchor="ctr"/>
          <a:lstStyle>
            <a:lvl1pPr algn="r" eaLnBrk="1" latinLnBrk="0" hangingPunct="1">
              <a:defRPr kumimoji="0" sz="1200">
                <a:solidFill>
                  <a:schemeClr val="tx1">
                    <a:tint val="75000"/>
                  </a:schemeClr>
                </a:solidFill>
              </a:defRPr>
            </a:lvl1pPr>
          </a:lstStyle>
          <a:p>
            <a:fld id="{0C913308-F349-4B6D-A68A-DD1791B4A57B}"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ctr" rtl="0" eaLnBrk="1" latinLnBrk="0" hangingPunct="1">
        <a:spcBef>
          <a:spcPct val="0"/>
        </a:spcBef>
        <a:buNone/>
        <a:defRPr kumimoji="0" sz="4000" b="1" kern="1200" cap="all" spc="50" dirty="0">
          <a:ln w="15875" cmpd="sng">
            <a:solidFill>
              <a:srgbClr val="FFFFFF"/>
            </a:solidFill>
            <a:prstDash val="solid"/>
          </a:ln>
          <a:solidFill>
            <a:srgbClr val="FFFFFF"/>
          </a:solidFill>
          <a:effectLst>
            <a:outerShdw blurRad="31750" dir="3600000" algn="tl" rotWithShape="0">
              <a:srgbClr val="000000">
                <a:alpha val="60000"/>
              </a:srgbClr>
            </a:outerShdw>
          </a:effectLst>
          <a:latin typeface="+mj-lt"/>
          <a:ea typeface="+mj-ea"/>
          <a:cs typeface="+mj-cs"/>
        </a:defRPr>
      </a:lvl1pPr>
      <a:lvl2pPr eaLnBrk="1" latinLnBrk="0" hangingPunct="1">
        <a:defRPr kumimoji="0">
          <a:solidFill>
            <a:schemeClr val="tx2"/>
          </a:solidFill>
        </a:defRPr>
      </a:lvl2pPr>
      <a:lvl3pPr eaLnBrk="1" latinLnBrk="0" hangingPunct="1">
        <a:defRPr kumimoji="0">
          <a:solidFill>
            <a:schemeClr val="tx2"/>
          </a:solidFill>
        </a:defRPr>
      </a:lvl3pPr>
      <a:lvl4pPr eaLnBrk="1" latinLnBrk="0" hangingPunct="1">
        <a:defRPr kumimoji="0">
          <a:solidFill>
            <a:schemeClr val="tx2"/>
          </a:solidFill>
        </a:defRPr>
      </a:lvl4pPr>
      <a:lvl5pPr eaLnBrk="1" latinLnBrk="0" hangingPunct="1">
        <a:defRPr kumimoji="0">
          <a:solidFill>
            <a:schemeClr val="tx2"/>
          </a:solidFill>
        </a:defRPr>
      </a:lvl5pPr>
      <a:lvl6pPr eaLnBrk="1" latinLnBrk="0" hangingPunct="1">
        <a:defRPr kumimoji="0">
          <a:solidFill>
            <a:schemeClr val="tx2"/>
          </a:solidFill>
        </a:defRPr>
      </a:lvl6pPr>
      <a:lvl7pPr eaLnBrk="1" latinLnBrk="0" hangingPunct="1">
        <a:defRPr kumimoji="0">
          <a:solidFill>
            <a:schemeClr val="tx2"/>
          </a:solidFill>
        </a:defRPr>
      </a:lvl7pPr>
      <a:lvl8pPr eaLnBrk="1" latinLnBrk="0" hangingPunct="1">
        <a:defRPr kumimoji="0">
          <a:solidFill>
            <a:schemeClr val="tx2"/>
          </a:solidFill>
        </a:defRPr>
      </a:lvl8pPr>
      <a:lvl9pPr eaLnBrk="1" latinLnBrk="0" hangingPunct="1">
        <a:defRPr kumimoji="0">
          <a:solidFill>
            <a:schemeClr val="tx2"/>
          </a:solidFill>
        </a:defRPr>
      </a:lvl9pPr>
    </p:titleStyle>
    <p:bodyStyle>
      <a:lvl1pPr marL="342900" indent="-342900" algn="l" rtl="0" eaLnBrk="1" latinLnBrk="0" hangingPunct="1">
        <a:spcBef>
          <a:spcPct val="20000"/>
        </a:spcBef>
        <a:buClr>
          <a:schemeClr val="tx2"/>
        </a:buClr>
        <a:buSzPct val="90000"/>
        <a:buFont typeface="Cambria"/>
        <a:buChar char="+"/>
        <a:defRPr kumimoji="0" sz="3200" kern="1200">
          <a:solidFill>
            <a:schemeClr val="tx1"/>
          </a:solidFill>
          <a:latin typeface="+mn-lt"/>
          <a:ea typeface="+mn-ea"/>
          <a:cs typeface="+mn-cs"/>
        </a:defRPr>
      </a:lvl1pPr>
      <a:lvl2pPr marL="742950" indent="-285750" algn="l" rtl="0" eaLnBrk="1" latinLnBrk="0" hangingPunct="1">
        <a:spcBef>
          <a:spcPct val="20000"/>
        </a:spcBef>
        <a:buClr>
          <a:schemeClr val="tx2"/>
        </a:buClr>
        <a:buSzPct val="100000"/>
        <a:buFont typeface="Cambria"/>
        <a:buChar char="–"/>
        <a:defRPr kumimoji="0" sz="2800" kern="1200">
          <a:solidFill>
            <a:schemeClr val="tx1"/>
          </a:solidFill>
          <a:latin typeface="+mn-lt"/>
          <a:ea typeface="+mn-ea"/>
          <a:cs typeface="+mn-cs"/>
        </a:defRPr>
      </a:lvl2pPr>
      <a:lvl3pPr marL="1143000" indent="-228600" algn="l" rtl="0" eaLnBrk="1" latinLnBrk="0" hangingPunct="1">
        <a:spcBef>
          <a:spcPct val="20000"/>
        </a:spcBef>
        <a:buClr>
          <a:schemeClr val="tx2"/>
        </a:buClr>
        <a:buSzPct val="60000"/>
        <a:buFont typeface="Wingdings 2"/>
        <a:buChar char="Ï"/>
        <a:defRPr kumimoji="0" sz="2400" kern="1200">
          <a:solidFill>
            <a:schemeClr val="tx1"/>
          </a:solidFill>
          <a:latin typeface="+mn-lt"/>
          <a:ea typeface="+mn-ea"/>
          <a:cs typeface="+mn-cs"/>
        </a:defRPr>
      </a:lvl3pPr>
      <a:lvl4pPr marL="1600200" indent="-228600" algn="l" rtl="0" eaLnBrk="1" latinLnBrk="0" hangingPunct="1">
        <a:spcBef>
          <a:spcPct val="20000"/>
        </a:spcBef>
        <a:buClr>
          <a:schemeClr val="tx2"/>
        </a:buClr>
        <a:buSzPct val="90000"/>
        <a:buFont typeface="Calibri"/>
        <a:buChar char="÷"/>
        <a:defRPr kumimoji="0" sz="2000" kern="1200">
          <a:solidFill>
            <a:schemeClr val="tx1"/>
          </a:solidFill>
          <a:latin typeface="+mn-lt"/>
          <a:ea typeface="+mn-ea"/>
          <a:cs typeface="+mn-cs"/>
        </a:defRPr>
      </a:lvl4pPr>
      <a:lvl5pPr marL="2057400" indent="-228600" algn="l" rtl="0" eaLnBrk="1" latinLnBrk="0" hangingPunct="1">
        <a:spcBef>
          <a:spcPct val="20000"/>
        </a:spcBef>
        <a:buClr>
          <a:schemeClr val="tx2"/>
        </a:buClr>
        <a:buSzPct val="100000"/>
        <a:buFont typeface="Cambria"/>
        <a:buChar char="="/>
        <a:defRPr kumimoji="0" sz="2000" kern="1200">
          <a:solidFill>
            <a:schemeClr val="tx1"/>
          </a:solidFill>
          <a:latin typeface="+mn-lt"/>
          <a:ea typeface="+mn-ea"/>
          <a:cs typeface="+mn-cs"/>
        </a:defRPr>
      </a:lvl5pPr>
      <a:lvl6pPr marL="2514600" indent="-228600" algn="l" rtl="0" eaLnBrk="1" latinLnBrk="0" hangingPunct="1">
        <a:spcBef>
          <a:spcPct val="20000"/>
        </a:spcBef>
        <a:buFont typeface="Arial"/>
        <a:buChar char="•"/>
        <a:defRPr kumimoji="0" sz="2000" kern="1200">
          <a:solidFill>
            <a:schemeClr val="tx1"/>
          </a:solidFill>
          <a:latin typeface="+mn-lt"/>
          <a:ea typeface="+mn-ea"/>
          <a:cs typeface="+mn-cs"/>
        </a:defRPr>
      </a:lvl6pPr>
      <a:lvl7pPr marL="2971800" indent="-228600" algn="l" rtl="0" eaLnBrk="1" latinLnBrk="0" hangingPunct="1">
        <a:spcBef>
          <a:spcPct val="20000"/>
        </a:spcBef>
        <a:buFont typeface="Arial"/>
        <a:buChar char="•"/>
        <a:defRPr kumimoji="0" sz="2000" kern="1200">
          <a:solidFill>
            <a:schemeClr val="tx1"/>
          </a:solidFill>
          <a:latin typeface="+mn-lt"/>
          <a:ea typeface="+mn-ea"/>
          <a:cs typeface="+mn-cs"/>
        </a:defRPr>
      </a:lvl7pPr>
      <a:lvl8pPr marL="3429000" indent="-228600" algn="l" rtl="0" eaLnBrk="1" latinLnBrk="0" hangingPunct="1">
        <a:spcBef>
          <a:spcPct val="20000"/>
        </a:spcBef>
        <a:buFont typeface="Arial"/>
        <a:buChar char="•"/>
        <a:defRPr kumimoji="0" sz="2000" kern="1200">
          <a:solidFill>
            <a:schemeClr val="tx1"/>
          </a:solidFill>
          <a:latin typeface="+mn-lt"/>
          <a:ea typeface="+mn-ea"/>
          <a:cs typeface="+mn-cs"/>
        </a:defRPr>
      </a:lvl8pPr>
      <a:lvl9pPr marL="3886200" indent="-228600" algn="l" rtl="0" eaLnBrk="1" latinLnBrk="0" hangingPunct="1">
        <a:spcBef>
          <a:spcPct val="20000"/>
        </a:spcBef>
        <a:buFont typeface="Arial"/>
        <a:buChar char="•"/>
        <a:defRPr kumimoji="0" sz="20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2.xml"/><Relationship Id="rId4" Type="http://schemas.openxmlformats.org/officeDocument/2006/relationships/image" Target="../media/image21.jpeg"/></Relationships>
</file>

<file path=ppt/slides/_rels/slide1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2.xml"/><Relationship Id="rId5" Type="http://schemas.openxmlformats.org/officeDocument/2006/relationships/image" Target="../media/image25.jpeg"/><Relationship Id="rId4" Type="http://schemas.openxmlformats.org/officeDocument/2006/relationships/image" Target="../media/image24.jpeg"/></Relationships>
</file>

<file path=ppt/slides/_rels/slide12.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2.xml"/><Relationship Id="rId4" Type="http://schemas.openxmlformats.org/officeDocument/2006/relationships/image" Target="../media/image30.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2.xml"/><Relationship Id="rId4" Type="http://schemas.openxmlformats.org/officeDocument/2006/relationships/image" Target="../media/image13.jpeg"/></Relationships>
</file>

<file path=ppt/slides/_rels/slide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2.xml"/><Relationship Id="rId4" Type="http://schemas.openxmlformats.org/officeDocument/2006/relationships/image" Target="../media/image18.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descr="C:\Users\jmcadmin\Desktop\新建文件夹\IMG_20170809_084356.jpg"/>
          <p:cNvPicPr>
            <a:picLocks noChangeAspect="1" noChangeArrowheads="1"/>
          </p:cNvPicPr>
          <p:nvPr/>
        </p:nvPicPr>
        <p:blipFill>
          <a:blip r:embed="rId2" cstate="print"/>
          <a:srcRect t="13541" r="16406" b="9031"/>
          <a:stretch>
            <a:fillRect/>
          </a:stretch>
        </p:blipFill>
        <p:spPr bwMode="auto">
          <a:xfrm>
            <a:off x="0" y="0"/>
            <a:ext cx="9152452" cy="6858000"/>
          </a:xfrm>
          <a:prstGeom prst="rect">
            <a:avLst/>
          </a:prstGeom>
          <a:noFill/>
        </p:spPr>
      </p:pic>
      <p:sp>
        <p:nvSpPr>
          <p:cNvPr id="1026" name="WordArt 2"/>
          <p:cNvSpPr>
            <a:spLocks noChangeArrowheads="1" noChangeShapeType="1" noTextEdit="1"/>
          </p:cNvSpPr>
          <p:nvPr/>
        </p:nvSpPr>
        <p:spPr bwMode="auto">
          <a:xfrm>
            <a:off x="1285852" y="3357562"/>
            <a:ext cx="7286676" cy="1785926"/>
          </a:xfrm>
          <a:prstGeom prst="rect">
            <a:avLst/>
          </a:prstGeom>
        </p:spPr>
        <p:txBody>
          <a:bodyPr wrap="none" fromWordArt="1">
            <a:prstTxWarp prst="textPlain">
              <a:avLst>
                <a:gd name="adj" fmla="val 50000"/>
              </a:avLst>
            </a:prstTxWarp>
          </a:bodyPr>
          <a:lstStyle/>
          <a:p>
            <a:pPr algn="ctr" rtl="0"/>
            <a:r>
              <a:rPr lang="zh-CN" altLang="en-US" sz="3600" kern="10" spc="0" dirty="0" smtClean="0">
                <a:ln w="12700">
                  <a:solidFill>
                    <a:srgbClr val="EAEAEA"/>
                  </a:solidFill>
                  <a:round/>
                  <a:headEnd/>
                  <a:tailEnd/>
                </a:ln>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effectLst>
                  <a:outerShdw dist="35921" dir="2700000" sy="50000" kx="2115830" algn="bl" rotWithShape="0">
                    <a:srgbClr val="C0C0C0">
                      <a:alpha val="80000"/>
                    </a:srgbClr>
                  </a:outerShdw>
                </a:effectLst>
                <a:latin typeface="宋体"/>
                <a:ea typeface="宋体"/>
              </a:rPr>
              <a:t>日本之旅</a:t>
            </a:r>
            <a:endParaRPr lang="zh-CN" altLang="en-US" sz="3600" kern="10" spc="0" dirty="0">
              <a:ln w="12700">
                <a:solidFill>
                  <a:srgbClr val="EAEAEA"/>
                </a:solidFill>
                <a:round/>
                <a:headEnd/>
                <a:tailEnd/>
              </a:ln>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effectLst>
                <a:outerShdw dist="35921" dir="2700000" sy="50000" kx="2115830" algn="bl" rotWithShape="0">
                  <a:srgbClr val="C0C0C0">
                    <a:alpha val="80000"/>
                  </a:srgbClr>
                </a:outerShdw>
              </a:effectLst>
              <a:latin typeface="宋体"/>
              <a:ea typeface="宋体"/>
            </a:endParaRPr>
          </a:p>
        </p:txBody>
      </p:sp>
      <p:sp>
        <p:nvSpPr>
          <p:cNvPr id="4" name="TextBox 3"/>
          <p:cNvSpPr txBox="1"/>
          <p:nvPr/>
        </p:nvSpPr>
        <p:spPr>
          <a:xfrm>
            <a:off x="428596" y="5929330"/>
            <a:ext cx="3214710" cy="646331"/>
          </a:xfrm>
          <a:prstGeom prst="rect">
            <a:avLst/>
          </a:prstGeom>
          <a:noFill/>
        </p:spPr>
        <p:txBody>
          <a:bodyPr wrap="square" rtlCol="0">
            <a:spAutoFit/>
          </a:bodyPr>
          <a:lstStyle/>
          <a:p>
            <a:r>
              <a:rPr lang="zh-CN" altLang="en-US" sz="3600" dirty="0" smtClean="0">
                <a:solidFill>
                  <a:srgbClr val="00B0F0"/>
                </a:solidFill>
                <a:latin typeface="+mn-ea"/>
              </a:rPr>
              <a:t>艾忻   初一</a:t>
            </a:r>
            <a:r>
              <a:rPr lang="en-US" altLang="zh-CN" sz="3600" dirty="0" smtClean="0">
                <a:solidFill>
                  <a:srgbClr val="00B0F0"/>
                </a:solidFill>
                <a:latin typeface="+mn-ea"/>
              </a:rPr>
              <a:t>18</a:t>
            </a:r>
            <a:r>
              <a:rPr lang="zh-CN" altLang="en-US" sz="3600" dirty="0" smtClean="0">
                <a:solidFill>
                  <a:srgbClr val="00B0F0"/>
                </a:solidFill>
                <a:latin typeface="+mn-ea"/>
              </a:rPr>
              <a:t>班</a:t>
            </a:r>
            <a:endParaRPr lang="zh-CN" altLang="en-US" sz="3600" dirty="0">
              <a:solidFill>
                <a:srgbClr val="00B0F0"/>
              </a:solidFill>
              <a:latin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026">
                                            <p:txEl>
                                              <p:pRg st="0" end="0"/>
                                            </p:txEl>
                                          </p:spTgt>
                                        </p:tgtEl>
                                        <p:attrNameLst>
                                          <p:attrName>style.visibility</p:attrName>
                                        </p:attrNameLst>
                                      </p:cBhvr>
                                      <p:to>
                                        <p:strVal val="visible"/>
                                      </p:to>
                                    </p:set>
                                    <p:animEffect transition="in" filter="blinds(horizontal)">
                                      <p:cBhvr>
                                        <p:cTn id="7" dur="500"/>
                                        <p:tgtEl>
                                          <p:spTgt spid="102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C:\Users\jmcadmin\Desktop\日本游图片\IMG_0347.JPG"/>
          <p:cNvPicPr>
            <a:picLocks noChangeAspect="1" noChangeArrowheads="1"/>
          </p:cNvPicPr>
          <p:nvPr/>
        </p:nvPicPr>
        <p:blipFill>
          <a:blip r:embed="rId2" cstate="print"/>
          <a:srcRect b="8264"/>
          <a:stretch>
            <a:fillRect/>
          </a:stretch>
        </p:blipFill>
        <p:spPr bwMode="auto">
          <a:xfrm>
            <a:off x="0" y="3786190"/>
            <a:ext cx="3500430" cy="2786058"/>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7171" name="Picture 3" descr="C:\Users\jmcadmin\Desktop\日本游图片\IMG_0323.JPG"/>
          <p:cNvPicPr>
            <a:picLocks noChangeAspect="1" noChangeArrowheads="1"/>
          </p:cNvPicPr>
          <p:nvPr/>
        </p:nvPicPr>
        <p:blipFill>
          <a:blip r:embed="rId3" cstate="print"/>
          <a:srcRect l="2343" b="18621"/>
          <a:stretch>
            <a:fillRect/>
          </a:stretch>
        </p:blipFill>
        <p:spPr bwMode="auto">
          <a:xfrm>
            <a:off x="5714976" y="3429000"/>
            <a:ext cx="3429024" cy="3214686"/>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7173" name="Picture 5" descr="C:\Users\jmcadmin\Desktop\日本游图片\IMG_0339.JPG"/>
          <p:cNvPicPr>
            <a:picLocks noChangeAspect="1" noChangeArrowheads="1"/>
          </p:cNvPicPr>
          <p:nvPr/>
        </p:nvPicPr>
        <p:blipFill>
          <a:blip r:embed="rId4" cstate="print"/>
          <a:srcRect/>
          <a:stretch>
            <a:fillRect/>
          </a:stretch>
        </p:blipFill>
        <p:spPr bwMode="auto">
          <a:xfrm>
            <a:off x="3143240" y="3286124"/>
            <a:ext cx="2928958" cy="3571876"/>
          </a:xfrm>
          <a:prstGeom prst="ellipse">
            <a:avLst/>
          </a:prstGeom>
          <a:ln w="190500" cap="rnd">
            <a:solidFill>
              <a:srgbClr val="C8C6BD"/>
            </a:solid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p:spPr>
      </p:pic>
      <p:sp>
        <p:nvSpPr>
          <p:cNvPr id="8" name="矩形 7"/>
          <p:cNvSpPr/>
          <p:nvPr/>
        </p:nvSpPr>
        <p:spPr>
          <a:xfrm>
            <a:off x="285720" y="142852"/>
            <a:ext cx="8643998" cy="3231654"/>
          </a:xfrm>
          <a:prstGeom prst="rect">
            <a:avLst/>
          </a:prstGeom>
        </p:spPr>
        <p:txBody>
          <a:bodyPr wrap="square">
            <a:spAutoFit/>
          </a:bodyPr>
          <a:lstStyle/>
          <a:p>
            <a:r>
              <a:rPr lang="zh-CN" altLang="en-US" sz="3600" b="1" dirty="0" smtClean="0">
                <a:solidFill>
                  <a:srgbClr val="905930"/>
                </a:solidFill>
                <a:latin typeface="方正姚体" pitchFamily="2" charset="-122"/>
                <a:ea typeface="方正姚体" pitchFamily="2" charset="-122"/>
              </a:rPr>
              <a:t>东京大学</a:t>
            </a:r>
            <a:r>
              <a:rPr lang="zh-CN" altLang="en-US" sz="2400" dirty="0" smtClean="0">
                <a:solidFill>
                  <a:srgbClr val="002060"/>
                </a:solidFill>
                <a:latin typeface="方正姚体" pitchFamily="2" charset="-122"/>
                <a:ea typeface="方正姚体" pitchFamily="2" charset="-122"/>
              </a:rPr>
              <a:t>，</a:t>
            </a:r>
            <a:r>
              <a:rPr lang="zh-CN" altLang="en-US" sz="2400" dirty="0" smtClean="0">
                <a:solidFill>
                  <a:srgbClr val="002060"/>
                </a:solidFill>
                <a:latin typeface="+mn-ea"/>
              </a:rPr>
              <a:t>简称</a:t>
            </a:r>
            <a:r>
              <a:rPr lang="zh-CN" altLang="en-US" sz="2400" b="1" dirty="0" smtClean="0">
                <a:solidFill>
                  <a:srgbClr val="002060"/>
                </a:solidFill>
                <a:latin typeface="+mn-ea"/>
              </a:rPr>
              <a:t>东大</a:t>
            </a:r>
            <a:r>
              <a:rPr lang="zh-CN" altLang="en-US" sz="2400" dirty="0" smtClean="0">
                <a:solidFill>
                  <a:srgbClr val="002060"/>
                </a:solidFill>
                <a:latin typeface="+mn-ea"/>
              </a:rPr>
              <a:t>，是一所本部位于日本东京都文京区的世界级著名研究型国立综合大学。作为日本最高学术殿堂和帝国大学之首，其在全球享有极高的声誉。东大诞生于</a:t>
            </a:r>
            <a:r>
              <a:rPr lang="en-US" altLang="zh-CN" sz="2400" dirty="0" smtClean="0">
                <a:solidFill>
                  <a:srgbClr val="002060"/>
                </a:solidFill>
                <a:latin typeface="+mn-ea"/>
              </a:rPr>
              <a:t>1877</a:t>
            </a:r>
            <a:r>
              <a:rPr lang="zh-CN" altLang="en-US" sz="2400" dirty="0" smtClean="0">
                <a:solidFill>
                  <a:srgbClr val="002060"/>
                </a:solidFill>
                <a:latin typeface="+mn-ea"/>
              </a:rPr>
              <a:t>年，初设法学、理学、文学、医学四个学部，是日本第一所国立大学，也是亚洲最早的西制大学之一。学校于</a:t>
            </a:r>
            <a:r>
              <a:rPr lang="en-US" altLang="zh-CN" sz="2400" dirty="0" smtClean="0">
                <a:solidFill>
                  <a:srgbClr val="002060"/>
                </a:solidFill>
                <a:latin typeface="+mn-ea"/>
              </a:rPr>
              <a:t>1886</a:t>
            </a:r>
            <a:r>
              <a:rPr lang="zh-CN" altLang="en-US" sz="2400" dirty="0" smtClean="0">
                <a:solidFill>
                  <a:srgbClr val="002060"/>
                </a:solidFill>
                <a:latin typeface="+mn-ea"/>
              </a:rPr>
              <a:t>年被更名为</a:t>
            </a:r>
            <a:r>
              <a:rPr lang="en-US" altLang="zh-CN" sz="2400" dirty="0" smtClean="0">
                <a:solidFill>
                  <a:srgbClr val="002060"/>
                </a:solidFill>
                <a:latin typeface="+mn-ea"/>
              </a:rPr>
              <a:t>“</a:t>
            </a:r>
            <a:r>
              <a:rPr lang="zh-CN" altLang="en-US" sz="2400" dirty="0" smtClean="0">
                <a:solidFill>
                  <a:srgbClr val="002060"/>
                </a:solidFill>
                <a:latin typeface="+mn-ea"/>
              </a:rPr>
              <a:t>帝国大学</a:t>
            </a:r>
            <a:r>
              <a:rPr lang="en-US" altLang="zh-CN" sz="2400" dirty="0" smtClean="0">
                <a:solidFill>
                  <a:srgbClr val="002060"/>
                </a:solidFill>
                <a:latin typeface="+mn-ea"/>
              </a:rPr>
              <a:t>”</a:t>
            </a:r>
            <a:r>
              <a:rPr lang="zh-CN" altLang="en-US" sz="2400" dirty="0" smtClean="0">
                <a:solidFill>
                  <a:srgbClr val="002060"/>
                </a:solidFill>
                <a:latin typeface="+mn-ea"/>
              </a:rPr>
              <a:t>，这也是日本建立的第一所帝国大学。</a:t>
            </a:r>
            <a:r>
              <a:rPr lang="en-US" altLang="zh-CN" sz="2400" dirty="0" smtClean="0">
                <a:solidFill>
                  <a:srgbClr val="002060"/>
                </a:solidFill>
                <a:latin typeface="+mn-ea"/>
              </a:rPr>
              <a:t>1897</a:t>
            </a:r>
            <a:r>
              <a:rPr lang="zh-CN" altLang="en-US" sz="2400" dirty="0" smtClean="0">
                <a:solidFill>
                  <a:srgbClr val="002060"/>
                </a:solidFill>
                <a:latin typeface="+mn-ea"/>
              </a:rPr>
              <a:t>年，易名</a:t>
            </a:r>
            <a:r>
              <a:rPr lang="en-US" altLang="zh-CN" sz="2400" dirty="0" smtClean="0">
                <a:solidFill>
                  <a:srgbClr val="002060"/>
                </a:solidFill>
                <a:latin typeface="+mn-ea"/>
              </a:rPr>
              <a:t>“</a:t>
            </a:r>
            <a:r>
              <a:rPr lang="zh-CN" altLang="en-US" sz="2400" dirty="0" smtClean="0">
                <a:solidFill>
                  <a:srgbClr val="002060"/>
                </a:solidFill>
                <a:latin typeface="+mn-ea"/>
              </a:rPr>
              <a:t>东京帝国大学</a:t>
            </a:r>
            <a:r>
              <a:rPr lang="en-US" altLang="zh-CN" sz="2400" dirty="0" smtClean="0">
                <a:solidFill>
                  <a:srgbClr val="002060"/>
                </a:solidFill>
                <a:latin typeface="+mn-ea"/>
              </a:rPr>
              <a:t>”</a:t>
            </a:r>
            <a:r>
              <a:rPr lang="zh-CN" altLang="en-US" sz="2400" dirty="0" smtClean="0">
                <a:solidFill>
                  <a:srgbClr val="002060"/>
                </a:solidFill>
                <a:latin typeface="+mn-ea"/>
              </a:rPr>
              <a:t>，以区分同年在京都创立的京都帝国大学。二战后的</a:t>
            </a:r>
            <a:r>
              <a:rPr lang="en-US" altLang="zh-CN" sz="2400" dirty="0" smtClean="0">
                <a:solidFill>
                  <a:srgbClr val="002060"/>
                </a:solidFill>
                <a:latin typeface="+mn-ea"/>
              </a:rPr>
              <a:t>1947</a:t>
            </a:r>
            <a:r>
              <a:rPr lang="zh-CN" altLang="en-US" sz="2400" dirty="0" smtClean="0">
                <a:solidFill>
                  <a:srgbClr val="002060"/>
                </a:solidFill>
                <a:latin typeface="+mn-ea"/>
              </a:rPr>
              <a:t>年</a:t>
            </a:r>
            <a:r>
              <a:rPr lang="en-US" altLang="zh-CN" sz="2400" dirty="0" smtClean="0">
                <a:solidFill>
                  <a:srgbClr val="002060"/>
                </a:solidFill>
                <a:latin typeface="+mn-ea"/>
              </a:rPr>
              <a:t>9</a:t>
            </a:r>
            <a:r>
              <a:rPr lang="zh-CN" altLang="en-US" sz="2400" dirty="0" smtClean="0">
                <a:solidFill>
                  <a:srgbClr val="002060"/>
                </a:solidFill>
                <a:latin typeface="+mn-ea"/>
              </a:rPr>
              <a:t>月，其正式定名为</a:t>
            </a:r>
            <a:r>
              <a:rPr lang="en-US" altLang="zh-CN" sz="2400" dirty="0" smtClean="0">
                <a:solidFill>
                  <a:srgbClr val="002060"/>
                </a:solidFill>
                <a:latin typeface="+mn-ea"/>
              </a:rPr>
              <a:t>"</a:t>
            </a:r>
            <a:r>
              <a:rPr lang="zh-CN" altLang="en-US" sz="2400" dirty="0" smtClean="0">
                <a:solidFill>
                  <a:srgbClr val="002060"/>
                </a:solidFill>
                <a:latin typeface="+mn-ea"/>
              </a:rPr>
              <a:t>东京大学</a:t>
            </a:r>
            <a:r>
              <a:rPr lang="en-US" altLang="zh-CN" sz="2400" dirty="0" smtClean="0">
                <a:solidFill>
                  <a:srgbClr val="002060"/>
                </a:solidFill>
                <a:latin typeface="+mn-ea"/>
              </a:rPr>
              <a:t>" </a:t>
            </a:r>
            <a:r>
              <a:rPr lang="zh-CN" altLang="en-US" sz="2400" dirty="0" smtClean="0">
                <a:solidFill>
                  <a:srgbClr val="002060"/>
                </a:solidFill>
                <a:latin typeface="+mn-ea"/>
              </a:rPr>
              <a:t>。</a:t>
            </a:r>
            <a:endParaRPr lang="zh-CN" altLang="en-US" sz="2400" dirty="0">
              <a:solidFill>
                <a:srgbClr val="002060"/>
              </a:solidFill>
              <a:latin typeface="+mn-ea"/>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Users\jmcadmin\Desktop\日本游图片\IMG_0248.JPG"/>
          <p:cNvPicPr>
            <a:picLocks noChangeAspect="1" noChangeArrowheads="1"/>
          </p:cNvPicPr>
          <p:nvPr/>
        </p:nvPicPr>
        <p:blipFill>
          <a:blip r:embed="rId2" cstate="print"/>
          <a:srcRect l="3977" r="6766" b="12500"/>
          <a:stretch>
            <a:fillRect/>
          </a:stretch>
        </p:blipFill>
        <p:spPr bwMode="auto">
          <a:xfrm>
            <a:off x="0" y="0"/>
            <a:ext cx="2575180" cy="3429000"/>
          </a:xfrm>
          <a:prstGeom prst="rect">
            <a:avLst/>
          </a:prstGeom>
          <a:ln>
            <a:noFill/>
          </a:ln>
          <a:effectLst>
            <a:softEdge rad="112500"/>
          </a:effectLst>
        </p:spPr>
      </p:pic>
      <p:pic>
        <p:nvPicPr>
          <p:cNvPr id="8194" name="Picture 2" descr="C:\Users\jmcadmin\Desktop\日本游图片\IMG_0277.JPG"/>
          <p:cNvPicPr>
            <a:picLocks noChangeAspect="1" noChangeArrowheads="1"/>
          </p:cNvPicPr>
          <p:nvPr/>
        </p:nvPicPr>
        <p:blipFill>
          <a:blip r:embed="rId3" cstate="print"/>
          <a:srcRect b="27778"/>
          <a:stretch>
            <a:fillRect/>
          </a:stretch>
        </p:blipFill>
        <p:spPr bwMode="auto">
          <a:xfrm>
            <a:off x="6496657" y="0"/>
            <a:ext cx="2647343" cy="3429000"/>
          </a:xfrm>
          <a:prstGeom prst="rect">
            <a:avLst/>
          </a:prstGeom>
          <a:ln>
            <a:noFill/>
          </a:ln>
          <a:effectLst>
            <a:softEdge rad="112500"/>
          </a:effectLst>
        </p:spPr>
      </p:pic>
      <p:pic>
        <p:nvPicPr>
          <p:cNvPr id="8195" name="Picture 3" descr="C:\Users\jmcadmin\Desktop\日本游图片\IMG_0280.JPG"/>
          <p:cNvPicPr>
            <a:picLocks noChangeAspect="1" noChangeArrowheads="1"/>
          </p:cNvPicPr>
          <p:nvPr/>
        </p:nvPicPr>
        <p:blipFill>
          <a:blip r:embed="rId4" cstate="print"/>
          <a:srcRect b="15277"/>
          <a:stretch>
            <a:fillRect/>
          </a:stretch>
        </p:blipFill>
        <p:spPr bwMode="auto">
          <a:xfrm>
            <a:off x="0" y="3429000"/>
            <a:ext cx="2571736" cy="3429000"/>
          </a:xfrm>
          <a:prstGeom prst="rect">
            <a:avLst/>
          </a:prstGeom>
          <a:ln>
            <a:noFill/>
          </a:ln>
          <a:effectLst>
            <a:softEdge rad="112500"/>
          </a:effectLst>
        </p:spPr>
      </p:pic>
      <p:pic>
        <p:nvPicPr>
          <p:cNvPr id="8196" name="Picture 4" descr="C:\Users\jmcadmin\Desktop\日本游图片\IMG_0285.JPG"/>
          <p:cNvPicPr>
            <a:picLocks noChangeAspect="1" noChangeArrowheads="1"/>
          </p:cNvPicPr>
          <p:nvPr/>
        </p:nvPicPr>
        <p:blipFill>
          <a:blip r:embed="rId5" cstate="print"/>
          <a:srcRect t="17708" r="2582" b="33333"/>
          <a:stretch>
            <a:fillRect/>
          </a:stretch>
        </p:blipFill>
        <p:spPr bwMode="auto">
          <a:xfrm>
            <a:off x="6500826" y="3429000"/>
            <a:ext cx="2643174" cy="3429000"/>
          </a:xfrm>
          <a:prstGeom prst="rect">
            <a:avLst/>
          </a:prstGeom>
          <a:ln>
            <a:noFill/>
          </a:ln>
          <a:effectLst>
            <a:softEdge rad="112500"/>
          </a:effectLst>
        </p:spPr>
      </p:pic>
      <p:sp>
        <p:nvSpPr>
          <p:cNvPr id="8" name="矩形 7"/>
          <p:cNvSpPr/>
          <p:nvPr/>
        </p:nvSpPr>
        <p:spPr>
          <a:xfrm>
            <a:off x="3428992" y="285728"/>
            <a:ext cx="2286016" cy="923330"/>
          </a:xfrm>
          <a:prstGeom prst="rect">
            <a:avLst/>
          </a:prstGeom>
          <a:noFill/>
        </p:spPr>
        <p:txBody>
          <a:bodyPr wrap="square" lIns="91440" tIns="45720" rIns="91440" bIns="45720">
            <a:spAutoFit/>
          </a:bodyPr>
          <a:lstStyle/>
          <a:p>
            <a:pPr algn="ctr"/>
            <a:r>
              <a:rPr lang="zh-CN" altLang="en-US" sz="5400" b="1" cap="none" spc="0" dirty="0" smtClean="0">
                <a:ln w="19050">
                  <a:solidFill>
                    <a:schemeClr val="tx2">
                      <a:tint val="1000"/>
                    </a:schemeClr>
                  </a:solidFill>
                  <a:prstDash val="solid"/>
                </a:ln>
                <a:solidFill>
                  <a:srgbClr val="00B050"/>
                </a:solidFill>
                <a:effectLst>
                  <a:outerShdw blurRad="50000" dist="50800" dir="7500000" algn="tl">
                    <a:srgbClr val="000000">
                      <a:shade val="5000"/>
                      <a:alpha val="35000"/>
                    </a:srgbClr>
                  </a:outerShdw>
                </a:effectLst>
              </a:rPr>
              <a:t>浅草寺</a:t>
            </a:r>
            <a:endParaRPr lang="zh-CN" altLang="en-US" sz="5400" b="1" cap="none" spc="0" dirty="0">
              <a:ln w="19050">
                <a:solidFill>
                  <a:schemeClr val="tx2">
                    <a:tint val="1000"/>
                  </a:schemeClr>
                </a:solidFill>
                <a:prstDash val="solid"/>
              </a:ln>
              <a:solidFill>
                <a:srgbClr val="00B050"/>
              </a:solidFill>
              <a:effectLst>
                <a:outerShdw blurRad="50000" dist="50800" dir="7500000" algn="tl">
                  <a:srgbClr val="000000">
                    <a:shade val="5000"/>
                    <a:alpha val="35000"/>
                  </a:srgbClr>
                </a:outerShdw>
              </a:effectLst>
            </a:endParaRPr>
          </a:p>
        </p:txBody>
      </p:sp>
      <p:sp>
        <p:nvSpPr>
          <p:cNvPr id="10" name="矩形 9"/>
          <p:cNvSpPr/>
          <p:nvPr/>
        </p:nvSpPr>
        <p:spPr>
          <a:xfrm>
            <a:off x="2714612" y="1285860"/>
            <a:ext cx="3714776" cy="5262979"/>
          </a:xfrm>
          <a:prstGeom prst="rect">
            <a:avLst/>
          </a:prstGeom>
        </p:spPr>
        <p:txBody>
          <a:bodyPr wrap="square">
            <a:spAutoFit/>
          </a:bodyPr>
          <a:lstStyle/>
          <a:p>
            <a:pPr algn="ctr"/>
            <a:r>
              <a:rPr lang="zh-CN" altLang="en-US" sz="2800" smtClean="0">
                <a:solidFill>
                  <a:srgbClr val="7030A0"/>
                </a:solidFill>
                <a:latin typeface="+mn-ea"/>
              </a:rPr>
              <a:t>     寺院</a:t>
            </a:r>
            <a:r>
              <a:rPr lang="zh-CN" altLang="en-US" sz="2800" dirty="0" smtClean="0">
                <a:solidFill>
                  <a:srgbClr val="7030A0"/>
                </a:solidFill>
                <a:latin typeface="+mn-ea"/>
              </a:rPr>
              <a:t>的大门叫</a:t>
            </a:r>
            <a:r>
              <a:rPr lang="en-US" altLang="zh-CN" sz="2800" dirty="0" smtClean="0">
                <a:solidFill>
                  <a:srgbClr val="7030A0"/>
                </a:solidFill>
                <a:latin typeface="+mn-ea"/>
              </a:rPr>
              <a:t>“</a:t>
            </a:r>
            <a:r>
              <a:rPr lang="zh-CN" altLang="en-US" sz="2800" dirty="0" smtClean="0">
                <a:solidFill>
                  <a:srgbClr val="7030A0"/>
                </a:solidFill>
                <a:latin typeface="+mn-ea"/>
              </a:rPr>
              <a:t>雷门</a:t>
            </a:r>
            <a:r>
              <a:rPr lang="en-US" altLang="zh-CN" sz="2800" dirty="0" smtClean="0">
                <a:solidFill>
                  <a:srgbClr val="7030A0"/>
                </a:solidFill>
                <a:latin typeface="+mn-ea"/>
              </a:rPr>
              <a:t>”</a:t>
            </a:r>
            <a:r>
              <a:rPr lang="zh-CN" altLang="en-US" sz="2800" dirty="0" smtClean="0">
                <a:solidFill>
                  <a:srgbClr val="7030A0"/>
                </a:solidFill>
                <a:latin typeface="+mn-ea"/>
              </a:rPr>
              <a:t>，正式名称是</a:t>
            </a:r>
            <a:r>
              <a:rPr lang="en-US" altLang="zh-CN" sz="2800" dirty="0" smtClean="0">
                <a:solidFill>
                  <a:srgbClr val="7030A0"/>
                </a:solidFill>
                <a:latin typeface="+mn-ea"/>
              </a:rPr>
              <a:t>“</a:t>
            </a:r>
            <a:r>
              <a:rPr lang="zh-CN" altLang="en-US" sz="2800" dirty="0" smtClean="0">
                <a:solidFill>
                  <a:srgbClr val="7030A0"/>
                </a:solidFill>
                <a:latin typeface="+mn-ea"/>
              </a:rPr>
              <a:t>风雷神门</a:t>
            </a:r>
            <a:r>
              <a:rPr lang="en-US" altLang="zh-CN" sz="2800" dirty="0" smtClean="0">
                <a:solidFill>
                  <a:srgbClr val="7030A0"/>
                </a:solidFill>
                <a:latin typeface="+mn-ea"/>
              </a:rPr>
              <a:t>”</a:t>
            </a:r>
            <a:r>
              <a:rPr lang="zh-CN" altLang="en-US" sz="2800" dirty="0" smtClean="0">
                <a:solidFill>
                  <a:srgbClr val="7030A0"/>
                </a:solidFill>
                <a:latin typeface="+mn-ea"/>
              </a:rPr>
              <a:t>，是日本的门脸、浅草的象征。雷门是公元</a:t>
            </a:r>
            <a:r>
              <a:rPr lang="en-US" altLang="zh-CN" sz="2800" dirty="0" smtClean="0">
                <a:solidFill>
                  <a:srgbClr val="7030A0"/>
                </a:solidFill>
                <a:latin typeface="+mn-ea"/>
              </a:rPr>
              <a:t>942</a:t>
            </a:r>
            <a:r>
              <a:rPr lang="zh-CN" altLang="en-US" sz="2800" dirty="0" smtClean="0">
                <a:solidFill>
                  <a:srgbClr val="7030A0"/>
                </a:solidFill>
                <a:latin typeface="+mn-ea"/>
              </a:rPr>
              <a:t>年为祈求天下太平和五谷丰登而建造的。几经火灾焚毁，后于</a:t>
            </a:r>
            <a:r>
              <a:rPr lang="en-US" altLang="zh-CN" sz="2800" dirty="0" smtClean="0">
                <a:solidFill>
                  <a:srgbClr val="7030A0"/>
                </a:solidFill>
                <a:latin typeface="+mn-ea"/>
              </a:rPr>
              <a:t>1960</a:t>
            </a:r>
            <a:r>
              <a:rPr lang="zh-CN" altLang="en-US" sz="2800" dirty="0" smtClean="0">
                <a:solidFill>
                  <a:srgbClr val="7030A0"/>
                </a:solidFill>
                <a:latin typeface="+mn-ea"/>
              </a:rPr>
              <a:t>年重建。雷门正门入口处左右威风凛凛的风神和雷神二将，镇守着浅草寺。</a:t>
            </a:r>
            <a:endParaRPr lang="zh-CN" altLang="en-US" sz="2800" dirty="0">
              <a:solidFill>
                <a:srgbClr val="7030A0"/>
              </a:solidFill>
              <a:latin typeface="+mn-ea"/>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C:\Users\jmcadmin\Desktop\新建文件夹\IMG_20170807_131727.jpg"/>
          <p:cNvPicPr>
            <a:picLocks noChangeAspect="1" noChangeArrowheads="1"/>
          </p:cNvPicPr>
          <p:nvPr/>
        </p:nvPicPr>
        <p:blipFill>
          <a:blip r:embed="rId2" cstate="print"/>
          <a:srcRect t="8065" r="4435" b="7071"/>
          <a:stretch>
            <a:fillRect/>
          </a:stretch>
        </p:blipFill>
        <p:spPr bwMode="auto">
          <a:xfrm>
            <a:off x="285720" y="1714488"/>
            <a:ext cx="3861379" cy="2571768"/>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10242" name="Picture 2" descr="C:\Users\jmcadmin\Desktop\日本游图片\IMG_0350.JPG"/>
          <p:cNvPicPr>
            <a:picLocks noChangeAspect="1" noChangeArrowheads="1"/>
          </p:cNvPicPr>
          <p:nvPr/>
        </p:nvPicPr>
        <p:blipFill>
          <a:blip r:embed="rId3" cstate="print"/>
          <a:srcRect/>
          <a:stretch>
            <a:fillRect/>
          </a:stretch>
        </p:blipFill>
        <p:spPr bwMode="auto">
          <a:xfrm>
            <a:off x="6215074" y="2928934"/>
            <a:ext cx="2714644" cy="363448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5" name="TextBox 4"/>
          <p:cNvSpPr txBox="1"/>
          <p:nvPr/>
        </p:nvSpPr>
        <p:spPr>
          <a:xfrm>
            <a:off x="285720" y="4714884"/>
            <a:ext cx="5786478" cy="1569660"/>
          </a:xfrm>
          <a:prstGeom prst="rect">
            <a:avLst/>
          </a:prstGeom>
          <a:noFill/>
        </p:spPr>
        <p:txBody>
          <a:bodyPr wrap="square" rtlCol="0">
            <a:spAutoFit/>
          </a:bodyPr>
          <a:lstStyle/>
          <a:p>
            <a:r>
              <a:rPr lang="zh-CN" altLang="en-US" sz="4800" dirty="0" smtClean="0">
                <a:solidFill>
                  <a:srgbClr val="0070C0"/>
                </a:solidFill>
              </a:rPr>
              <a:t>心斋桥</a:t>
            </a:r>
            <a:endParaRPr lang="en-US" altLang="zh-CN" sz="4800" dirty="0" smtClean="0">
              <a:solidFill>
                <a:srgbClr val="0070C0"/>
              </a:solidFill>
            </a:endParaRPr>
          </a:p>
          <a:p>
            <a:r>
              <a:rPr lang="zh-CN" altLang="en-US" sz="2400" dirty="0" smtClean="0">
                <a:solidFill>
                  <a:srgbClr val="002060"/>
                </a:solidFill>
              </a:rPr>
              <a:t>作为大阪城最大的购物区，一天到晚这里都是熙熙攘攘的，到处是市民与游客。</a:t>
            </a:r>
            <a:endParaRPr lang="zh-CN" altLang="en-US" sz="2400" dirty="0">
              <a:solidFill>
                <a:srgbClr val="002060"/>
              </a:solidFill>
            </a:endParaRPr>
          </a:p>
        </p:txBody>
      </p:sp>
      <p:sp>
        <p:nvSpPr>
          <p:cNvPr id="6" name="TextBox 5"/>
          <p:cNvSpPr txBox="1"/>
          <p:nvPr/>
        </p:nvSpPr>
        <p:spPr>
          <a:xfrm>
            <a:off x="4786314" y="357166"/>
            <a:ext cx="4214842" cy="2308324"/>
          </a:xfrm>
          <a:prstGeom prst="rect">
            <a:avLst/>
          </a:prstGeom>
          <a:noFill/>
        </p:spPr>
        <p:txBody>
          <a:bodyPr wrap="square" rtlCol="0">
            <a:spAutoFit/>
          </a:bodyPr>
          <a:lstStyle/>
          <a:p>
            <a:pPr algn="ctr"/>
            <a:r>
              <a:rPr lang="zh-CN" altLang="en-US" sz="4800" dirty="0" smtClean="0">
                <a:solidFill>
                  <a:srgbClr val="FFFF00"/>
                </a:solidFill>
              </a:rPr>
              <a:t>秋叶原街区</a:t>
            </a:r>
            <a:endParaRPr lang="en-US" altLang="zh-CN" sz="4800" dirty="0" smtClean="0">
              <a:solidFill>
                <a:srgbClr val="FFFF00"/>
              </a:solidFill>
            </a:endParaRPr>
          </a:p>
          <a:p>
            <a:r>
              <a:rPr lang="zh-CN" altLang="en-US" sz="2400" dirty="0" smtClean="0">
                <a:solidFill>
                  <a:schemeClr val="accent4">
                    <a:lumMod val="50000"/>
                  </a:schemeClr>
                </a:solidFill>
              </a:rPr>
              <a:t>位于东京中心，以其众多的电器店而闻名。近些年来也因为成为游戏、漫画、动画的文化中心而名声大振。</a:t>
            </a:r>
            <a:endParaRPr lang="zh-CN" altLang="en-US" sz="2400" dirty="0">
              <a:solidFill>
                <a:schemeClr val="accent4">
                  <a:lumMod val="50000"/>
                </a:schemeClr>
              </a:solidFill>
            </a:endParaRPr>
          </a:p>
        </p:txBody>
      </p:sp>
      <p:sp>
        <p:nvSpPr>
          <p:cNvPr id="7" name="WordArt 2"/>
          <p:cNvSpPr>
            <a:spLocks noChangeArrowheads="1" noChangeShapeType="1" noTextEdit="1"/>
          </p:cNvSpPr>
          <p:nvPr/>
        </p:nvSpPr>
        <p:spPr bwMode="auto">
          <a:xfrm>
            <a:off x="0" y="0"/>
            <a:ext cx="2214546" cy="1285860"/>
          </a:xfrm>
          <a:prstGeom prst="rect">
            <a:avLst/>
          </a:prstGeom>
        </p:spPr>
        <p:txBody>
          <a:bodyPr wrap="none" fromWordArt="1">
            <a:prstTxWarp prst="textPlain">
              <a:avLst>
                <a:gd name="adj" fmla="val 50449"/>
              </a:avLst>
            </a:prstTxWarp>
            <a:scene3d>
              <a:camera prst="legacyPerspectiveTopLeft"/>
              <a:lightRig rig="legacyNormal3" dir="r"/>
            </a:scene3d>
            <a:sp3d extrusionH="201600" prstMaterial="legacyMetal">
              <a:extrusionClr>
                <a:srgbClr val="FFFFFF"/>
              </a:extrusionClr>
            </a:sp3d>
          </a:bodyPr>
          <a:lstStyle/>
          <a:p>
            <a:pPr algn="ctr" rtl="0"/>
            <a:r>
              <a:rPr lang="zh-CN" altLang="en-US" sz="3600" kern="10" spc="0" dirty="0" smtClean="0">
                <a:ln w="9525">
                  <a:round/>
                  <a:headEnd/>
                  <a:tailEnd/>
                </a:ln>
                <a:gradFill rotWithShape="0">
                  <a:gsLst>
                    <a:gs pos="0">
                      <a:srgbClr val="CBCBCB"/>
                    </a:gs>
                    <a:gs pos="13000">
                      <a:srgbClr val="5F5F5F"/>
                    </a:gs>
                    <a:gs pos="21001">
                      <a:srgbClr val="5F5F5F"/>
                    </a:gs>
                    <a:gs pos="63000">
                      <a:srgbClr val="FFFFFF"/>
                    </a:gs>
                    <a:gs pos="67000">
                      <a:srgbClr val="B2B2B2"/>
                    </a:gs>
                    <a:gs pos="69000">
                      <a:srgbClr val="292929"/>
                    </a:gs>
                    <a:gs pos="82001">
                      <a:srgbClr val="777777"/>
                    </a:gs>
                    <a:gs pos="100000">
                      <a:srgbClr val="EAEAEA"/>
                    </a:gs>
                  </a:gsLst>
                  <a:lin ang="5400000" scaled="1"/>
                </a:gradFill>
                <a:effectLst/>
                <a:latin typeface="宋体"/>
                <a:ea typeface="宋体"/>
              </a:rPr>
              <a:t>商</a:t>
            </a:r>
            <a:r>
              <a:rPr lang="zh-CN" altLang="en-US" sz="3600" kern="10" dirty="0" smtClean="0">
                <a:ln w="9525">
                  <a:round/>
                  <a:headEnd/>
                  <a:tailEnd/>
                </a:ln>
                <a:gradFill rotWithShape="0">
                  <a:gsLst>
                    <a:gs pos="0">
                      <a:srgbClr val="CBCBCB"/>
                    </a:gs>
                    <a:gs pos="13000">
                      <a:srgbClr val="5F5F5F"/>
                    </a:gs>
                    <a:gs pos="21001">
                      <a:srgbClr val="5F5F5F"/>
                    </a:gs>
                    <a:gs pos="63000">
                      <a:srgbClr val="FFFFFF"/>
                    </a:gs>
                    <a:gs pos="67000">
                      <a:srgbClr val="B2B2B2"/>
                    </a:gs>
                    <a:gs pos="69000">
                      <a:srgbClr val="292929"/>
                    </a:gs>
                    <a:gs pos="82001">
                      <a:srgbClr val="777777"/>
                    </a:gs>
                    <a:gs pos="100000">
                      <a:srgbClr val="EAEAEA"/>
                    </a:gs>
                  </a:gsLst>
                  <a:lin ang="5400000" scaled="1"/>
                </a:gradFill>
                <a:latin typeface="宋体"/>
                <a:ea typeface="宋体"/>
              </a:rPr>
              <a:t>业</a:t>
            </a:r>
            <a:endParaRPr lang="en-US" altLang="zh-CN" sz="3600" kern="10" spc="0" dirty="0" smtClean="0">
              <a:ln w="9525">
                <a:round/>
                <a:headEnd/>
                <a:tailEnd/>
              </a:ln>
              <a:gradFill rotWithShape="0">
                <a:gsLst>
                  <a:gs pos="0">
                    <a:srgbClr val="CBCBCB"/>
                  </a:gs>
                  <a:gs pos="13000">
                    <a:srgbClr val="5F5F5F"/>
                  </a:gs>
                  <a:gs pos="21001">
                    <a:srgbClr val="5F5F5F"/>
                  </a:gs>
                  <a:gs pos="63000">
                    <a:srgbClr val="FFFFFF"/>
                  </a:gs>
                  <a:gs pos="67000">
                    <a:srgbClr val="B2B2B2"/>
                  </a:gs>
                  <a:gs pos="69000">
                    <a:srgbClr val="292929"/>
                  </a:gs>
                  <a:gs pos="82001">
                    <a:srgbClr val="777777"/>
                  </a:gs>
                  <a:gs pos="100000">
                    <a:srgbClr val="EAEAEA"/>
                  </a:gs>
                </a:gsLst>
                <a:lin ang="5400000" scaled="1"/>
              </a:gradFill>
              <a:effectLst/>
              <a:latin typeface="宋体"/>
              <a:ea typeface="宋体"/>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5" name="Picture 5" descr="C:\Users\jmcadmin\Desktop\日本游图片\IMG_0357.JPG"/>
          <p:cNvPicPr>
            <a:picLocks noChangeAspect="1" noChangeArrowheads="1"/>
          </p:cNvPicPr>
          <p:nvPr/>
        </p:nvPicPr>
        <p:blipFill>
          <a:blip r:embed="rId2" cstate="print"/>
          <a:srcRect/>
          <a:stretch>
            <a:fillRect/>
          </a:stretch>
        </p:blipFill>
        <p:spPr bwMode="auto">
          <a:xfrm rot="5400000">
            <a:off x="-464353" y="464353"/>
            <a:ext cx="3429003" cy="250029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20487" name="AutoShape 7" descr="https://p.ssl.qhimg.com/dmsmfl/120_75_/t01c06d465136224e66.webp?size=550x388&amp;phash=2468479641205076314"/>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20489" name="AutoShape 9" descr="https://p.ssl.qhimg.com/dmsmfl/120_75_/t01c06d465136224e66.webp?size=550x388&amp;phash=2468479641205076314"/>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20493" name="AutoShape 13" descr="https://p.ssl.qhimg.com/dmsmfl/120_75_/t01c06d465136224e66.webp?size=550x388&amp;phash=2468479641205076314"/>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13" name="TextBox 12"/>
          <p:cNvSpPr txBox="1"/>
          <p:nvPr/>
        </p:nvSpPr>
        <p:spPr>
          <a:xfrm>
            <a:off x="214282" y="4143380"/>
            <a:ext cx="3857652" cy="2308324"/>
          </a:xfrm>
          <a:prstGeom prst="rect">
            <a:avLst/>
          </a:prstGeom>
          <a:noFill/>
        </p:spPr>
        <p:txBody>
          <a:bodyPr wrap="square" rtlCol="0">
            <a:spAutoFit/>
          </a:bodyPr>
          <a:lstStyle/>
          <a:p>
            <a:pPr algn="ctr"/>
            <a:r>
              <a:rPr lang="zh-CN" altLang="en-US" sz="4800" dirty="0" smtClean="0">
                <a:solidFill>
                  <a:srgbClr val="7030A0"/>
                </a:solidFill>
              </a:rPr>
              <a:t>奥特莱斯</a:t>
            </a:r>
            <a:endParaRPr lang="en-US" altLang="zh-CN" sz="4800" dirty="0" smtClean="0">
              <a:solidFill>
                <a:srgbClr val="7030A0"/>
              </a:solidFill>
            </a:endParaRPr>
          </a:p>
          <a:p>
            <a:r>
              <a:rPr lang="zh-CN" altLang="en-US" sz="2400" dirty="0" smtClean="0"/>
              <a:t>御殿场</a:t>
            </a:r>
            <a:r>
              <a:rPr lang="en-US" altLang="zh-CN" sz="2400" dirty="0" smtClean="0"/>
              <a:t>.</a:t>
            </a:r>
            <a:r>
              <a:rPr lang="zh-CN" altLang="en-US" sz="2400" dirty="0" smtClean="0"/>
              <a:t>奥特莱斯是国际名品折扣店，也是可以远望富士山的广大购物区里，拥有日本国内最多间的商店。</a:t>
            </a:r>
            <a:endParaRPr lang="zh-CN" altLang="en-US" sz="2400" dirty="0"/>
          </a:p>
        </p:txBody>
      </p:sp>
      <p:pic>
        <p:nvPicPr>
          <p:cNvPr id="2050" name="Picture 2" descr="https://ss2.bdstatic.com/70cFvnSh_Q1YnxGkpoWK1HF6hhy/it/u=3022099231,3191708597&amp;fm=26&amp;gp=0.jpg"/>
          <p:cNvPicPr>
            <a:picLocks noChangeAspect="1" noChangeArrowheads="1"/>
          </p:cNvPicPr>
          <p:nvPr/>
        </p:nvPicPr>
        <p:blipFill>
          <a:blip r:embed="rId3"/>
          <a:srcRect/>
          <a:stretch>
            <a:fillRect/>
          </a:stretch>
        </p:blipFill>
        <p:spPr bwMode="auto">
          <a:xfrm>
            <a:off x="4214810" y="3571876"/>
            <a:ext cx="4714876" cy="312934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1" name="矩形 10"/>
          <p:cNvSpPr/>
          <p:nvPr/>
        </p:nvSpPr>
        <p:spPr>
          <a:xfrm>
            <a:off x="2857488" y="1071546"/>
            <a:ext cx="3714776" cy="2308324"/>
          </a:xfrm>
          <a:prstGeom prst="rect">
            <a:avLst/>
          </a:prstGeom>
        </p:spPr>
        <p:txBody>
          <a:bodyPr wrap="square">
            <a:spAutoFit/>
          </a:bodyPr>
          <a:lstStyle/>
          <a:p>
            <a:r>
              <a:rPr lang="zh-CN" altLang="en-US" sz="2400" dirty="0" smtClean="0"/>
              <a:t>象征日本自然、历史、现代的三大景点（富士山、京都、银座）之一，与巴黎的香榭丽舍大街、纽约的第五大街齐名，是世界三大繁华中心之一。</a:t>
            </a:r>
            <a:endParaRPr lang="zh-CN" altLang="en-US" sz="2400" dirty="0"/>
          </a:p>
        </p:txBody>
      </p:sp>
      <p:sp>
        <p:nvSpPr>
          <p:cNvPr id="12" name="TextBox 11"/>
          <p:cNvSpPr txBox="1"/>
          <p:nvPr/>
        </p:nvSpPr>
        <p:spPr>
          <a:xfrm>
            <a:off x="3357554" y="214290"/>
            <a:ext cx="2714644" cy="830997"/>
          </a:xfrm>
          <a:prstGeom prst="rect">
            <a:avLst/>
          </a:prstGeom>
          <a:noFill/>
        </p:spPr>
        <p:txBody>
          <a:bodyPr wrap="square" rtlCol="0">
            <a:spAutoFit/>
          </a:bodyPr>
          <a:lstStyle/>
          <a:p>
            <a:pPr algn="ctr"/>
            <a:r>
              <a:rPr lang="zh-CN" altLang="en-US" sz="4800" dirty="0" smtClean="0">
                <a:solidFill>
                  <a:srgbClr val="00B050"/>
                </a:solidFill>
              </a:rPr>
              <a:t>银   座</a:t>
            </a:r>
            <a:endParaRPr lang="zh-CN" altLang="en-US" sz="4800" dirty="0">
              <a:solidFill>
                <a:srgbClr val="00B050"/>
              </a:solidFill>
            </a:endParaRPr>
          </a:p>
        </p:txBody>
      </p:sp>
      <p:pic>
        <p:nvPicPr>
          <p:cNvPr id="1026" name="Picture 2" descr="C:\Users\jmcadmin\Desktop\新建文件夹\IMG_20170809_170254.jpg"/>
          <p:cNvPicPr>
            <a:picLocks noChangeAspect="1" noChangeArrowheads="1"/>
          </p:cNvPicPr>
          <p:nvPr/>
        </p:nvPicPr>
        <p:blipFill>
          <a:blip r:embed="rId4" cstate="print"/>
          <a:srcRect/>
          <a:stretch>
            <a:fillRect/>
          </a:stretch>
        </p:blipFill>
        <p:spPr bwMode="auto">
          <a:xfrm>
            <a:off x="6679407" y="0"/>
            <a:ext cx="2464593" cy="328612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28596" y="428604"/>
            <a:ext cx="8429652" cy="5940088"/>
          </a:xfrm>
          <a:prstGeom prst="rect">
            <a:avLst/>
          </a:prstGeom>
          <a:noFill/>
        </p:spPr>
        <p:txBody>
          <a:bodyPr wrap="square" rtlCol="0">
            <a:spAutoFit/>
          </a:bodyPr>
          <a:lstStyle/>
          <a:p>
            <a:r>
              <a:rPr lang="zh-CN" altLang="en-US" sz="2000" dirty="0" smtClean="0">
                <a:solidFill>
                  <a:srgbClr val="002060"/>
                </a:solidFill>
              </a:rPr>
              <a:t>         此次来到日本，令我影响最深的是日本人的环保意识。</a:t>
            </a:r>
            <a:endParaRPr lang="en-US" altLang="zh-CN" sz="2000" dirty="0" smtClean="0">
              <a:solidFill>
                <a:srgbClr val="002060"/>
              </a:solidFill>
            </a:endParaRPr>
          </a:p>
          <a:p>
            <a:r>
              <a:rPr lang="en-US" altLang="zh-CN" sz="2000" dirty="0" smtClean="0">
                <a:solidFill>
                  <a:srgbClr val="002060"/>
                </a:solidFill>
              </a:rPr>
              <a:t>         </a:t>
            </a:r>
            <a:r>
              <a:rPr lang="zh-CN" altLang="en-US" sz="2000" dirty="0" smtClean="0">
                <a:solidFill>
                  <a:srgbClr val="002060"/>
                </a:solidFill>
              </a:rPr>
              <a:t>众所周知，日本的环境是非常整洁，主要是因为日本政府制定了极其严苛的垃圾分类及处理制度。</a:t>
            </a:r>
            <a:r>
              <a:rPr lang="en-US" altLang="zh-CN" sz="2000" dirty="0" smtClean="0">
                <a:solidFill>
                  <a:srgbClr val="002060"/>
                </a:solidFill>
              </a:rPr>
              <a:t>20</a:t>
            </a:r>
            <a:r>
              <a:rPr lang="zh-CN" altLang="en-US" sz="2000" dirty="0" smtClean="0">
                <a:solidFill>
                  <a:srgbClr val="002060"/>
                </a:solidFill>
              </a:rPr>
              <a:t>世纪</a:t>
            </a:r>
            <a:r>
              <a:rPr lang="en-US" altLang="zh-CN" sz="2000" dirty="0" smtClean="0">
                <a:solidFill>
                  <a:srgbClr val="002060"/>
                </a:solidFill>
              </a:rPr>
              <a:t>60</a:t>
            </a:r>
            <a:r>
              <a:rPr lang="zh-CN" altLang="en-US" sz="2000" dirty="0" smtClean="0">
                <a:solidFill>
                  <a:srgbClr val="002060"/>
                </a:solidFill>
              </a:rPr>
              <a:t>年代，日本经济高速增长带来的严重工业污染使日本人意识到了环境保护的重要性。因此，从</a:t>
            </a:r>
            <a:r>
              <a:rPr lang="en-US" altLang="zh-CN" sz="2000" dirty="0" smtClean="0">
                <a:solidFill>
                  <a:srgbClr val="002060"/>
                </a:solidFill>
              </a:rPr>
              <a:t>70</a:t>
            </a:r>
            <a:r>
              <a:rPr lang="zh-CN" altLang="en-US" sz="2000" dirty="0" smtClean="0">
                <a:solidFill>
                  <a:srgbClr val="002060"/>
                </a:solidFill>
              </a:rPr>
              <a:t>年代开始，日本用了</a:t>
            </a:r>
            <a:r>
              <a:rPr lang="en-US" altLang="zh-CN" sz="2000" dirty="0" smtClean="0">
                <a:solidFill>
                  <a:srgbClr val="002060"/>
                </a:solidFill>
              </a:rPr>
              <a:t>40</a:t>
            </a:r>
            <a:r>
              <a:rPr lang="zh-CN" altLang="en-US" sz="2000" dirty="0" smtClean="0">
                <a:solidFill>
                  <a:srgbClr val="002060"/>
                </a:solidFill>
              </a:rPr>
              <a:t>多年的时间将垃圾分类的方法逐步细化，从源头上减少垃圾对环境的污染。</a:t>
            </a:r>
            <a:r>
              <a:rPr lang="zh-CN" altLang="en-US" sz="2000" dirty="0" smtClean="0">
                <a:solidFill>
                  <a:schemeClr val="tx2">
                    <a:lumMod val="75000"/>
                    <a:lumOff val="25000"/>
                  </a:schemeClr>
                </a:solidFill>
              </a:rPr>
              <a:t>垃圾分类的理念从小就被灌输并实践了（譬如喝完牛奶，必须把牛奶盒的纸盒剪开，洗干净叠好，再将盒子、瓶盖、吸管分别丢入不同的回收箱）</a:t>
            </a:r>
            <a:endParaRPr lang="en-US" altLang="zh-CN" sz="2000" dirty="0" smtClean="0">
              <a:solidFill>
                <a:schemeClr val="tx2">
                  <a:lumMod val="75000"/>
                  <a:lumOff val="25000"/>
                </a:schemeClr>
              </a:solidFill>
            </a:endParaRPr>
          </a:p>
          <a:p>
            <a:r>
              <a:rPr lang="en-US" altLang="zh-CN" sz="2000" dirty="0" smtClean="0">
                <a:solidFill>
                  <a:srgbClr val="002060"/>
                </a:solidFill>
              </a:rPr>
              <a:t>        </a:t>
            </a:r>
            <a:r>
              <a:rPr lang="zh-CN" altLang="en-US" sz="2000" dirty="0" smtClean="0">
                <a:solidFill>
                  <a:srgbClr val="002060"/>
                </a:solidFill>
              </a:rPr>
              <a:t>日本的街道上几乎不设垃圾桶，一般只在便利店门口和自动贩卖机旁边设置公共垃圾桶或者大型活动的时候会有临时的垃圾桶。</a:t>
            </a:r>
            <a:r>
              <a:rPr lang="zh-CN" altLang="en-US" sz="2000" dirty="0" smtClean="0">
                <a:solidFill>
                  <a:schemeClr val="tx2">
                    <a:lumMod val="75000"/>
                    <a:lumOff val="25000"/>
                  </a:schemeClr>
                </a:solidFill>
              </a:rPr>
              <a:t>垃圾需要自己带回家分类处置。</a:t>
            </a:r>
            <a:r>
              <a:rPr lang="zh-CN" altLang="en-US" sz="2000" dirty="0" smtClean="0">
                <a:solidFill>
                  <a:srgbClr val="002060"/>
                </a:solidFill>
              </a:rPr>
              <a:t>日本居民要按照规定的日期和时间段在规定的场所扔垃圾，由当地地方政府负责回收。如果你不严格的执行垃圾分类的话，将面临巨额的罚款。</a:t>
            </a:r>
            <a:endParaRPr lang="en-US" altLang="zh-CN" sz="2000" dirty="0" smtClean="0">
              <a:solidFill>
                <a:srgbClr val="002060"/>
              </a:solidFill>
            </a:endParaRPr>
          </a:p>
          <a:p>
            <a:r>
              <a:rPr lang="zh-CN" altLang="en-US" sz="2000" dirty="0" smtClean="0">
                <a:solidFill>
                  <a:srgbClr val="002060"/>
                </a:solidFill>
              </a:rPr>
              <a:t>        日本的垃圾处理站叫做是资源循环站。垃圾经过分类处理后变废为宝，有的用于火力发电，有的用来建设蒸汽游泳池，从垃圾里提取金属成为原料，最后剩下来的垃圾渣用来铺路和填海，日本有个娱乐区叫台场，就有一半是垃圾填出来的。</a:t>
            </a:r>
          </a:p>
          <a:p>
            <a:r>
              <a:rPr lang="zh-CN" altLang="en-US" sz="2000" dirty="0" smtClean="0">
                <a:solidFill>
                  <a:srgbClr val="002060"/>
                </a:solidFill>
              </a:rPr>
              <a:t>         日本几乎做到了垃圾百分之百回收，依赖的不是先进的技术和发达的科技，是全民对环境的敬畏、真挚的感情和高度的民众的自觉性。</a:t>
            </a: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4" name="Picture 2" descr="https://timgsa.baidu.com/timg?image&amp;quality=80&amp;size=b9999_10000&amp;sec=1503401255363&amp;di=19f889455ac34e2a3531b015ab848a99&amp;imgtype=0&amp;src=http%3A%2F%2F7xj2gj.com2.z0.glb.qiniucdn.com%2F89815b34-9efd-11e5-acdf-00163e002745.png"/>
          <p:cNvPicPr>
            <a:picLocks noGrp="1" noChangeAspect="1" noChangeArrowheads="1"/>
          </p:cNvPicPr>
          <p:nvPr>
            <p:ph idx="1"/>
          </p:nvPr>
        </p:nvPicPr>
        <p:blipFill>
          <a:blip r:embed="rId2"/>
          <a:srcRect/>
          <a:stretch>
            <a:fillRect/>
          </a:stretch>
        </p:blipFill>
        <p:spPr bwMode="auto">
          <a:xfrm>
            <a:off x="-9263" y="0"/>
            <a:ext cx="9153263" cy="6858000"/>
          </a:xfrm>
          <a:prstGeom prst="rect">
            <a:avLst/>
          </a:prstGeom>
          <a:noFill/>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dirty="0"/>
          </a:p>
        </p:txBody>
      </p:sp>
      <p:sp>
        <p:nvSpPr>
          <p:cNvPr id="3" name="内容占位符 2"/>
          <p:cNvSpPr>
            <a:spLocks noGrp="1"/>
          </p:cNvSpPr>
          <p:nvPr>
            <p:ph idx="1"/>
          </p:nvPr>
        </p:nvSpPr>
        <p:spPr/>
        <p:txBody>
          <a:bodyPr/>
          <a:lstStyle/>
          <a:p>
            <a:endParaRPr lang="zh-CN" altLang="en-US" dirty="0"/>
          </a:p>
        </p:txBody>
      </p:sp>
      <p:pic>
        <p:nvPicPr>
          <p:cNvPr id="29698" name="Picture 2" descr="https://timgsa.baidu.com/timg?image&amp;quality=80&amp;size=b9999_10000&amp;sec=1503401349947&amp;di=e8bf5bbea983cf2c0cdfd40809efe18a&amp;imgtype=0&amp;src=http%3A%2F%2Fimg3.cache.netease.com%2Fphoto%2F0001%2F2014-05-13%2F900x600_9S3SBJ835LP10001.jpg"/>
          <p:cNvPicPr>
            <a:picLocks noChangeAspect="1" noChangeArrowheads="1"/>
          </p:cNvPicPr>
          <p:nvPr/>
        </p:nvPicPr>
        <p:blipFill>
          <a:blip r:embed="rId2"/>
          <a:srcRect/>
          <a:stretch>
            <a:fillRect/>
          </a:stretch>
        </p:blipFill>
        <p:spPr bwMode="auto">
          <a:xfrm>
            <a:off x="0" y="0"/>
            <a:ext cx="9144000" cy="6858000"/>
          </a:xfrm>
          <a:prstGeom prst="rect">
            <a:avLst/>
          </a:prstGeom>
          <a:noFill/>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descr="C:\Users\jmcadmin\Desktop\日本游图片\IMG_0382.JPG"/>
          <p:cNvPicPr>
            <a:picLocks noChangeAspect="1" noChangeArrowheads="1"/>
          </p:cNvPicPr>
          <p:nvPr/>
        </p:nvPicPr>
        <p:blipFill>
          <a:blip r:embed="rId2" cstate="print"/>
          <a:srcRect/>
          <a:stretch>
            <a:fillRect/>
          </a:stretch>
        </p:blipFill>
        <p:spPr bwMode="auto">
          <a:xfrm>
            <a:off x="0" y="14111"/>
            <a:ext cx="9144000" cy="6829778"/>
          </a:xfrm>
          <a:prstGeom prst="rect">
            <a:avLst/>
          </a:prstGeom>
          <a:noFill/>
        </p:spPr>
      </p:pic>
      <p:sp>
        <p:nvSpPr>
          <p:cNvPr id="5" name="矩形 4"/>
          <p:cNvSpPr/>
          <p:nvPr/>
        </p:nvSpPr>
        <p:spPr>
          <a:xfrm>
            <a:off x="1643042" y="1928802"/>
            <a:ext cx="6143668" cy="156966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bevelT w="19050" h="19050" prst="angle"/>
              <a:contourClr>
                <a:schemeClr val="accent3">
                  <a:tint val="100000"/>
                  <a:shade val="100000"/>
                  <a:satMod val="100000"/>
                  <a:hueMod val="100000"/>
                </a:schemeClr>
              </a:contourClr>
            </a:sp3d>
          </a:bodyPr>
          <a:lstStyle/>
          <a:p>
            <a:pPr algn="ctr"/>
            <a:r>
              <a:rPr lang="zh-CN" altLang="en-US" sz="9600" b="1" dirty="0" smtClean="0">
                <a:ln/>
                <a:solidFill>
                  <a:srgbClr val="FFFF00"/>
                </a:solidFill>
              </a:rPr>
              <a:t>谢谢大家</a:t>
            </a:r>
            <a:endParaRPr lang="zh-CN" altLang="en-US" sz="9600" b="1" cap="none" spc="0" dirty="0">
              <a:ln/>
              <a:solidFill>
                <a:srgbClr val="FFFF00"/>
              </a:solidFill>
              <a:effectLst/>
            </a:endParaRPr>
          </a:p>
        </p:txBody>
      </p:sp>
      <p:sp>
        <p:nvSpPr>
          <p:cNvPr id="4" name="TextBox 3"/>
          <p:cNvSpPr txBox="1"/>
          <p:nvPr/>
        </p:nvSpPr>
        <p:spPr>
          <a:xfrm>
            <a:off x="428596" y="5929330"/>
            <a:ext cx="3214710" cy="646331"/>
          </a:xfrm>
          <a:prstGeom prst="rect">
            <a:avLst/>
          </a:prstGeom>
          <a:noFill/>
        </p:spPr>
        <p:txBody>
          <a:bodyPr wrap="square" rtlCol="0">
            <a:spAutoFit/>
          </a:bodyPr>
          <a:lstStyle/>
          <a:p>
            <a:r>
              <a:rPr lang="en-US" altLang="zh-CN" sz="3600" dirty="0" smtClean="0">
                <a:solidFill>
                  <a:srgbClr val="00B0F0"/>
                </a:solidFill>
                <a:latin typeface="+mn-ea"/>
              </a:rPr>
              <a:t>2017.08.25</a:t>
            </a:r>
            <a:endParaRPr lang="zh-CN" altLang="en-US" sz="3600" dirty="0">
              <a:solidFill>
                <a:srgbClr val="00B0F0"/>
              </a:solidFill>
              <a:latin typeface="+mn-ea"/>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descr="日本地图 的图像结果"/>
          <p:cNvPicPr>
            <a:picLocks noChangeAspect="1" noChangeArrowheads="1"/>
          </p:cNvPicPr>
          <p:nvPr/>
        </p:nvPicPr>
        <p:blipFill>
          <a:blip r:embed="rId2"/>
          <a:srcRect/>
          <a:stretch>
            <a:fillRect/>
          </a:stretch>
        </p:blipFill>
        <p:spPr bwMode="auto">
          <a:xfrm>
            <a:off x="0" y="0"/>
            <a:ext cx="9144000" cy="6858000"/>
          </a:xfrm>
          <a:prstGeom prst="rect">
            <a:avLst/>
          </a:prstGeom>
          <a:noFill/>
        </p:spPr>
      </p:pic>
      <p:sp>
        <p:nvSpPr>
          <p:cNvPr id="4" name="矩形 3"/>
          <p:cNvSpPr/>
          <p:nvPr/>
        </p:nvSpPr>
        <p:spPr>
          <a:xfrm>
            <a:off x="214282" y="1071546"/>
            <a:ext cx="8929718" cy="5632311"/>
          </a:xfrm>
          <a:prstGeom prst="rect">
            <a:avLst/>
          </a:prstGeom>
        </p:spPr>
        <p:txBody>
          <a:bodyPr wrap="square">
            <a:spAutoFit/>
          </a:bodyPr>
          <a:lstStyle/>
          <a:p>
            <a:r>
              <a:rPr lang="zh-CN" altLang="en-US" sz="2000" dirty="0" smtClean="0">
                <a:solidFill>
                  <a:schemeClr val="tx1">
                    <a:lumMod val="95000"/>
                    <a:lumOff val="5000"/>
                  </a:schemeClr>
                </a:solidFill>
              </a:rPr>
              <a:t>日本国，简称日本</a:t>
            </a:r>
            <a:r>
              <a:rPr lang="ja-JP" altLang="en-US" sz="2000" dirty="0" smtClean="0">
                <a:solidFill>
                  <a:schemeClr val="tx1">
                    <a:lumMod val="95000"/>
                    <a:lumOff val="5000"/>
                  </a:schemeClr>
                </a:solidFill>
              </a:rPr>
              <a:t>，</a:t>
            </a:r>
            <a:r>
              <a:rPr lang="zh-CN" altLang="en-US" sz="2000" dirty="0" smtClean="0">
                <a:solidFill>
                  <a:schemeClr val="tx1">
                    <a:lumMod val="95000"/>
                    <a:lumOff val="5000"/>
                  </a:schemeClr>
                </a:solidFill>
              </a:rPr>
              <a:t>位于东亚</a:t>
            </a:r>
            <a:r>
              <a:rPr lang="ja-JP" altLang="en-US" sz="2000" dirty="0" smtClean="0">
                <a:solidFill>
                  <a:schemeClr val="tx1">
                    <a:lumMod val="95000"/>
                    <a:lumOff val="5000"/>
                  </a:schemeClr>
                </a:solidFill>
              </a:rPr>
              <a:t>、</a:t>
            </a:r>
            <a:r>
              <a:rPr lang="zh-CN" altLang="en-US" sz="2000" dirty="0" smtClean="0">
                <a:solidFill>
                  <a:schemeClr val="tx1">
                    <a:lumMod val="95000"/>
                    <a:lumOff val="5000"/>
                  </a:schemeClr>
                </a:solidFill>
              </a:rPr>
              <a:t>国名意为“日出之国”</a:t>
            </a:r>
            <a:r>
              <a:rPr lang="ja-JP" altLang="en-US" sz="2000" dirty="0" smtClean="0">
                <a:solidFill>
                  <a:schemeClr val="tx1">
                    <a:lumMod val="95000"/>
                    <a:lumOff val="5000"/>
                  </a:schemeClr>
                </a:solidFill>
              </a:rPr>
              <a:t>，</a:t>
            </a:r>
            <a:endParaRPr lang="en-US" altLang="ja-JP" sz="2000" dirty="0" smtClean="0">
              <a:solidFill>
                <a:schemeClr val="tx1">
                  <a:lumMod val="95000"/>
                  <a:lumOff val="5000"/>
                </a:schemeClr>
              </a:solidFill>
            </a:endParaRPr>
          </a:p>
          <a:p>
            <a:r>
              <a:rPr lang="zh-CN" altLang="en-US" sz="2000" dirty="0" smtClean="0">
                <a:solidFill>
                  <a:schemeClr val="tx1">
                    <a:lumMod val="95000"/>
                    <a:lumOff val="5000"/>
                  </a:schemeClr>
                </a:solidFill>
              </a:rPr>
              <a:t>领土由北海道、本州、四国、九州四个大岛及</a:t>
            </a:r>
            <a:r>
              <a:rPr lang="en-US" altLang="zh-CN" sz="2000" dirty="0" smtClean="0">
                <a:solidFill>
                  <a:schemeClr val="tx1">
                    <a:lumMod val="95000"/>
                    <a:lumOff val="5000"/>
                  </a:schemeClr>
                </a:solidFill>
              </a:rPr>
              <a:t>7200</a:t>
            </a:r>
            <a:r>
              <a:rPr lang="zh-CN" altLang="en-US" sz="2000" dirty="0" smtClean="0">
                <a:solidFill>
                  <a:schemeClr val="tx1">
                    <a:lumMod val="95000"/>
                    <a:lumOff val="5000"/>
                  </a:schemeClr>
                </a:solidFill>
              </a:rPr>
              <a:t>多</a:t>
            </a:r>
            <a:endParaRPr lang="en-US" altLang="zh-CN" sz="2000" dirty="0" smtClean="0">
              <a:solidFill>
                <a:schemeClr val="tx1">
                  <a:lumMod val="95000"/>
                  <a:lumOff val="5000"/>
                </a:schemeClr>
              </a:solidFill>
            </a:endParaRPr>
          </a:p>
          <a:p>
            <a:r>
              <a:rPr lang="zh-CN" altLang="en-US" sz="2000" dirty="0" smtClean="0">
                <a:solidFill>
                  <a:schemeClr val="tx1">
                    <a:lumMod val="95000"/>
                    <a:lumOff val="5000"/>
                  </a:schemeClr>
                </a:solidFill>
              </a:rPr>
              <a:t>个小岛组成</a:t>
            </a:r>
            <a:r>
              <a:rPr lang="ja-JP" altLang="en-US" sz="2000" dirty="0" smtClean="0">
                <a:solidFill>
                  <a:schemeClr val="tx1">
                    <a:lumMod val="95000"/>
                    <a:lumOff val="5000"/>
                  </a:schemeClr>
                </a:solidFill>
              </a:rPr>
              <a:t>，</a:t>
            </a:r>
            <a:r>
              <a:rPr lang="zh-CN" altLang="en-US" sz="2000" dirty="0" smtClean="0">
                <a:solidFill>
                  <a:schemeClr val="tx1">
                    <a:lumMod val="95000"/>
                    <a:lumOff val="5000"/>
                  </a:schemeClr>
                </a:solidFill>
              </a:rPr>
              <a:t>总面积</a:t>
            </a:r>
            <a:r>
              <a:rPr lang="en-US" altLang="zh-CN" sz="2000" dirty="0" smtClean="0">
                <a:solidFill>
                  <a:schemeClr val="tx1">
                    <a:lumMod val="95000"/>
                    <a:lumOff val="5000"/>
                  </a:schemeClr>
                </a:solidFill>
              </a:rPr>
              <a:t>37.8</a:t>
            </a:r>
            <a:r>
              <a:rPr lang="zh-CN" altLang="en-US" sz="2000" dirty="0" smtClean="0">
                <a:solidFill>
                  <a:schemeClr val="tx1">
                    <a:lumMod val="95000"/>
                    <a:lumOff val="5000"/>
                  </a:schemeClr>
                </a:solidFill>
              </a:rPr>
              <a:t>万平方公里</a:t>
            </a:r>
            <a:r>
              <a:rPr lang="ja-JP" altLang="en-US" sz="2000" dirty="0" smtClean="0">
                <a:solidFill>
                  <a:schemeClr val="tx1">
                    <a:lumMod val="95000"/>
                    <a:lumOff val="5000"/>
                  </a:schemeClr>
                </a:solidFill>
              </a:rPr>
              <a:t>。</a:t>
            </a:r>
            <a:endParaRPr lang="en-US" altLang="ja-JP" sz="2000" dirty="0" smtClean="0">
              <a:solidFill>
                <a:schemeClr val="tx1">
                  <a:lumMod val="95000"/>
                  <a:lumOff val="5000"/>
                </a:schemeClr>
              </a:solidFill>
            </a:endParaRPr>
          </a:p>
          <a:p>
            <a:r>
              <a:rPr lang="zh-CN" altLang="en-US" sz="2000" dirty="0" smtClean="0">
                <a:solidFill>
                  <a:schemeClr val="tx1">
                    <a:lumMod val="95000"/>
                    <a:lumOff val="5000"/>
                  </a:schemeClr>
                </a:solidFill>
              </a:rPr>
              <a:t>主体民族为大和族</a:t>
            </a:r>
            <a:r>
              <a:rPr lang="ja-JP" altLang="en-US" sz="2000" dirty="0" smtClean="0">
                <a:solidFill>
                  <a:schemeClr val="tx1">
                    <a:lumMod val="95000"/>
                    <a:lumOff val="5000"/>
                  </a:schemeClr>
                </a:solidFill>
              </a:rPr>
              <a:t>，                     </a:t>
            </a:r>
            <a:endParaRPr lang="en-US" altLang="ja-JP" sz="2000" dirty="0" smtClean="0">
              <a:solidFill>
                <a:schemeClr val="tx1">
                  <a:lumMod val="95000"/>
                  <a:lumOff val="5000"/>
                </a:schemeClr>
              </a:solidFill>
            </a:endParaRPr>
          </a:p>
          <a:p>
            <a:r>
              <a:rPr lang="zh-CN" altLang="en-US" sz="2000" dirty="0" smtClean="0">
                <a:solidFill>
                  <a:schemeClr val="tx1">
                    <a:lumMod val="95000"/>
                    <a:lumOff val="5000"/>
                  </a:schemeClr>
                </a:solidFill>
              </a:rPr>
              <a:t>通用日语</a:t>
            </a:r>
            <a:r>
              <a:rPr lang="ja-JP" altLang="en-US" sz="2000" dirty="0" smtClean="0">
                <a:solidFill>
                  <a:schemeClr val="tx1">
                    <a:lumMod val="95000"/>
                    <a:lumOff val="5000"/>
                  </a:schemeClr>
                </a:solidFill>
              </a:rPr>
              <a:t>，</a:t>
            </a:r>
            <a:r>
              <a:rPr lang="zh-CN" altLang="en-US" sz="2000" dirty="0" smtClean="0">
                <a:solidFill>
                  <a:schemeClr val="tx1">
                    <a:lumMod val="95000"/>
                    <a:lumOff val="5000"/>
                  </a:schemeClr>
                </a:solidFill>
              </a:rPr>
              <a:t>总人口约</a:t>
            </a:r>
            <a:endParaRPr lang="en-US" altLang="zh-CN" sz="2000" dirty="0" smtClean="0">
              <a:solidFill>
                <a:schemeClr val="tx1">
                  <a:lumMod val="95000"/>
                  <a:lumOff val="5000"/>
                </a:schemeClr>
              </a:solidFill>
            </a:endParaRPr>
          </a:p>
          <a:p>
            <a:r>
              <a:rPr lang="en-US" altLang="ja-JP" sz="2000" dirty="0" smtClean="0">
                <a:solidFill>
                  <a:schemeClr val="tx1">
                    <a:lumMod val="95000"/>
                    <a:lumOff val="5000"/>
                  </a:schemeClr>
                </a:solidFill>
              </a:rPr>
              <a:t>1.26</a:t>
            </a:r>
            <a:r>
              <a:rPr lang="zh-CN" altLang="en-US" sz="2000" dirty="0" smtClean="0">
                <a:solidFill>
                  <a:schemeClr val="tx1">
                    <a:lumMod val="95000"/>
                    <a:lumOff val="5000"/>
                  </a:schemeClr>
                </a:solidFill>
              </a:rPr>
              <a:t>亿</a:t>
            </a:r>
            <a:r>
              <a:rPr lang="ja-JP" altLang="en-US" sz="2000" dirty="0" smtClean="0">
                <a:solidFill>
                  <a:schemeClr val="tx1">
                    <a:lumMod val="95000"/>
                    <a:lumOff val="5000"/>
                  </a:schemeClr>
                </a:solidFill>
              </a:rPr>
              <a:t>。</a:t>
            </a:r>
            <a:r>
              <a:rPr lang="zh-CN" altLang="en-US" sz="2000" dirty="0" smtClean="0"/>
              <a:t>是一个高度</a:t>
            </a:r>
            <a:endParaRPr lang="en-US" altLang="zh-CN" sz="2000" dirty="0" smtClean="0"/>
          </a:p>
          <a:p>
            <a:r>
              <a:rPr lang="zh-CN" altLang="en-US" sz="2000" dirty="0" smtClean="0"/>
              <a:t>发达的资本主义国家。 </a:t>
            </a:r>
            <a:endParaRPr lang="en-US" altLang="zh-CN" sz="2000" dirty="0" smtClean="0"/>
          </a:p>
          <a:p>
            <a:r>
              <a:rPr lang="zh-CN" altLang="en-US" sz="2000" dirty="0" smtClean="0"/>
              <a:t>                                                                                                                               其资源匮乏</a:t>
            </a:r>
            <a:endParaRPr lang="en-US" altLang="zh-CN" sz="2000" dirty="0" smtClean="0"/>
          </a:p>
          <a:p>
            <a:r>
              <a:rPr lang="en-US" altLang="zh-CN" sz="2000" dirty="0" smtClean="0"/>
              <a:t>                                                                                                   </a:t>
            </a:r>
            <a:r>
              <a:rPr lang="zh-CN" altLang="en-US" sz="2000" dirty="0" smtClean="0"/>
              <a:t>                            并极端依赖 </a:t>
            </a:r>
            <a:endParaRPr lang="en-US" altLang="zh-CN" sz="2000" dirty="0" smtClean="0"/>
          </a:p>
          <a:p>
            <a:r>
              <a:rPr lang="en-US" altLang="zh-CN" sz="2000" dirty="0" smtClean="0"/>
              <a:t>                                                                                      </a:t>
            </a:r>
            <a:r>
              <a:rPr lang="zh-CN" altLang="en-US" sz="2000" dirty="0" smtClean="0"/>
              <a:t>                                         进口，发达</a:t>
            </a:r>
            <a:endParaRPr lang="en-US" altLang="zh-CN" sz="2000" dirty="0" smtClean="0"/>
          </a:p>
          <a:p>
            <a:r>
              <a:rPr lang="en-US" altLang="zh-CN" sz="2000" dirty="0" smtClean="0"/>
              <a:t>                                                                                                                              </a:t>
            </a:r>
            <a:r>
              <a:rPr lang="zh-CN" altLang="en-US" sz="2000" dirty="0" smtClean="0"/>
              <a:t>的制造业是</a:t>
            </a:r>
            <a:endParaRPr lang="en-US" altLang="zh-CN" sz="2000" dirty="0" smtClean="0"/>
          </a:p>
          <a:p>
            <a:r>
              <a:rPr lang="en-US" altLang="zh-CN" sz="2000" dirty="0" smtClean="0"/>
              <a:t>                                                                                                                              </a:t>
            </a:r>
            <a:r>
              <a:rPr lang="zh-CN" altLang="en-US" sz="2000" dirty="0" smtClean="0"/>
              <a:t>国民经济的</a:t>
            </a:r>
            <a:endParaRPr lang="en-US" altLang="zh-CN" sz="2000" dirty="0" smtClean="0"/>
          </a:p>
          <a:p>
            <a:r>
              <a:rPr lang="en-US" altLang="zh-CN" sz="2000" dirty="0" smtClean="0"/>
              <a:t>                                                                                                                              </a:t>
            </a:r>
            <a:r>
              <a:rPr lang="zh-CN" altLang="en-US" sz="2000" dirty="0" smtClean="0"/>
              <a:t>主要支柱。</a:t>
            </a:r>
            <a:endParaRPr lang="en-US" altLang="zh-CN" sz="2000" dirty="0" smtClean="0"/>
          </a:p>
          <a:p>
            <a:r>
              <a:rPr lang="zh-CN" altLang="en-US" sz="2000" dirty="0" smtClean="0"/>
              <a:t>                                                                                                                              科研、航天、</a:t>
            </a:r>
            <a:endParaRPr lang="en-US" altLang="zh-CN" sz="2000" dirty="0" smtClean="0"/>
          </a:p>
          <a:p>
            <a:r>
              <a:rPr lang="en-US" altLang="zh-CN" sz="2000" dirty="0" smtClean="0"/>
              <a:t>                                                                                                                              </a:t>
            </a:r>
            <a:r>
              <a:rPr lang="zh-CN" altLang="en-US" sz="2000" dirty="0" smtClean="0"/>
              <a:t>制造业、教</a:t>
            </a:r>
            <a:endParaRPr lang="en-US" altLang="zh-CN" sz="2000" dirty="0" smtClean="0"/>
          </a:p>
          <a:p>
            <a:r>
              <a:rPr lang="en-US" altLang="zh-CN" sz="2000" dirty="0" smtClean="0"/>
              <a:t>                                                                                                                              </a:t>
            </a:r>
            <a:r>
              <a:rPr lang="zh-CN" altLang="en-US" sz="2000" dirty="0" smtClean="0"/>
              <a:t>育水平均居</a:t>
            </a:r>
            <a:endParaRPr lang="en-US" altLang="zh-CN" sz="2000" dirty="0" smtClean="0"/>
          </a:p>
          <a:p>
            <a:r>
              <a:rPr lang="en-US" altLang="zh-CN" sz="2000" dirty="0" smtClean="0"/>
              <a:t>                              </a:t>
            </a:r>
            <a:r>
              <a:rPr lang="zh-CN" altLang="en-US" sz="2000" dirty="0" smtClean="0"/>
              <a:t>世界前列。日本在环境保护、资源利用等 许多方面堪称世界</a:t>
            </a:r>
            <a:endParaRPr lang="en-US" altLang="zh-CN" sz="2000" dirty="0" smtClean="0"/>
          </a:p>
          <a:p>
            <a:r>
              <a:rPr lang="en-US" altLang="zh-CN" sz="2000" dirty="0" smtClean="0"/>
              <a:t>                       </a:t>
            </a:r>
            <a:r>
              <a:rPr lang="zh-CN" altLang="en-US" sz="2000" dirty="0" smtClean="0"/>
              <a:t>典范，其国民普遍拥有良好的教育、极高的生活水平和国民素质。</a:t>
            </a:r>
            <a:endParaRPr lang="zh-CN" altLang="en-US" sz="2000" dirty="0">
              <a:solidFill>
                <a:schemeClr val="tx1">
                  <a:lumMod val="95000"/>
                  <a:lumOff val="5000"/>
                </a:schemeClr>
              </a:solidFill>
            </a:endParaRPr>
          </a:p>
        </p:txBody>
      </p:sp>
      <p:sp>
        <p:nvSpPr>
          <p:cNvPr id="5" name="矩形 4"/>
          <p:cNvSpPr/>
          <p:nvPr/>
        </p:nvSpPr>
        <p:spPr>
          <a:xfrm>
            <a:off x="3500430" y="142852"/>
            <a:ext cx="2071702" cy="923330"/>
          </a:xfrm>
          <a:prstGeom prst="rect">
            <a:avLst/>
          </a:prstGeom>
          <a:noFill/>
        </p:spPr>
        <p:txBody>
          <a:bodyPr wrap="square" lIns="91440" tIns="45720" rIns="91440" bIns="45720">
            <a:spAutoFit/>
          </a:bodyPr>
          <a:lstStyle/>
          <a:p>
            <a:pPr algn="ctr"/>
            <a:r>
              <a:rPr lang="zh-CN" altLang="en-US" sz="5400" b="1" dirty="0" smtClean="0">
                <a:ln w="17780" cmpd="sng">
                  <a:solidFill>
                    <a:schemeClr val="accent1">
                      <a:tint val="3000"/>
                    </a:schemeClr>
                  </a:solidFill>
                  <a:prstDash val="solid"/>
                  <a:miter lim="800000"/>
                </a:ln>
                <a:gradFill>
                  <a:gsLst>
                    <a:gs pos="10000">
                      <a:schemeClr val="accent1">
                        <a:tint val="63000"/>
                        <a:sat val="105000"/>
                      </a:schemeClr>
                    </a:gs>
                    <a:gs pos="90000">
                      <a:schemeClr val="accent1">
                        <a:shade val="50000"/>
                        <a:satMod val="100000"/>
                      </a:schemeClr>
                    </a:gs>
                  </a:gsLst>
                  <a:lin ang="5400000"/>
                </a:gradFill>
                <a:effectLst>
                  <a:outerShdw blurRad="55000" dist="50800" dir="5400000" algn="tl">
                    <a:srgbClr val="000000">
                      <a:alpha val="33000"/>
                    </a:srgbClr>
                  </a:outerShdw>
                </a:effectLst>
              </a:rPr>
              <a:t>日本</a:t>
            </a:r>
            <a:endParaRPr lang="zh-CN" altLang="en-US" sz="5400" b="1" cap="none" spc="0" dirty="0">
              <a:ln w="17780" cmpd="sng">
                <a:solidFill>
                  <a:schemeClr val="accent1">
                    <a:tint val="3000"/>
                  </a:schemeClr>
                </a:solidFill>
                <a:prstDash val="solid"/>
                <a:miter lim="800000"/>
              </a:ln>
              <a:gradFill>
                <a:gsLst>
                  <a:gs pos="10000">
                    <a:schemeClr val="accent1">
                      <a:tint val="63000"/>
                      <a:sat val="105000"/>
                    </a:schemeClr>
                  </a:gs>
                  <a:gs pos="90000">
                    <a:schemeClr val="accent1">
                      <a:shade val="50000"/>
                      <a:satMod val="100000"/>
                    </a:schemeClr>
                  </a:gs>
                </a:gsLst>
                <a:lin ang="5400000"/>
              </a:gradFill>
              <a:effectLst>
                <a:outerShdw blurRad="55000" dist="50800" dir="5400000" algn="tl">
                  <a:srgbClr val="000000">
                    <a:alpha val="33000"/>
                  </a:srgbClr>
                </a:outerShdw>
              </a:effectLst>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WordArt 2"/>
          <p:cNvSpPr>
            <a:spLocks noChangeArrowheads="1" noChangeShapeType="1" noTextEdit="1"/>
          </p:cNvSpPr>
          <p:nvPr/>
        </p:nvSpPr>
        <p:spPr bwMode="auto">
          <a:xfrm>
            <a:off x="0" y="0"/>
            <a:ext cx="1357322" cy="1785950"/>
          </a:xfrm>
          <a:prstGeom prst="rect">
            <a:avLst/>
          </a:prstGeom>
        </p:spPr>
        <p:txBody>
          <a:bodyPr wrap="none" fromWordArt="1">
            <a:prstTxWarp prst="textPlain">
              <a:avLst>
                <a:gd name="adj" fmla="val 50449"/>
              </a:avLst>
            </a:prstTxWarp>
            <a:scene3d>
              <a:camera prst="legacyPerspectiveTopLeft"/>
              <a:lightRig rig="legacyNormal3" dir="r"/>
            </a:scene3d>
            <a:sp3d extrusionH="201600" prstMaterial="legacyMetal">
              <a:extrusionClr>
                <a:srgbClr val="FFFFFF"/>
              </a:extrusionClr>
            </a:sp3d>
          </a:bodyPr>
          <a:lstStyle/>
          <a:p>
            <a:pPr algn="ctr" rtl="0"/>
            <a:r>
              <a:rPr lang="zh-CN" altLang="en-US" sz="3600" kern="10" dirty="0" smtClean="0">
                <a:ln w="9525">
                  <a:round/>
                  <a:headEnd/>
                  <a:tailEnd/>
                </a:ln>
                <a:gradFill rotWithShape="0">
                  <a:gsLst>
                    <a:gs pos="0">
                      <a:srgbClr val="CBCBCB"/>
                    </a:gs>
                    <a:gs pos="13000">
                      <a:srgbClr val="5F5F5F"/>
                    </a:gs>
                    <a:gs pos="21001">
                      <a:srgbClr val="5F5F5F"/>
                    </a:gs>
                    <a:gs pos="63000">
                      <a:srgbClr val="FFFFFF"/>
                    </a:gs>
                    <a:gs pos="67000">
                      <a:srgbClr val="B2B2B2"/>
                    </a:gs>
                    <a:gs pos="69000">
                      <a:srgbClr val="292929"/>
                    </a:gs>
                    <a:gs pos="82001">
                      <a:srgbClr val="777777"/>
                    </a:gs>
                    <a:gs pos="100000">
                      <a:srgbClr val="EAEAEA"/>
                    </a:gs>
                  </a:gsLst>
                  <a:lin ang="5400000" scaled="1"/>
                </a:gradFill>
                <a:latin typeface="宋体"/>
                <a:ea typeface="宋体"/>
              </a:rPr>
              <a:t>衣</a:t>
            </a:r>
            <a:endParaRPr lang="en-US" altLang="zh-CN" sz="3600" kern="10" spc="0" dirty="0" smtClean="0">
              <a:ln w="9525">
                <a:round/>
                <a:headEnd/>
                <a:tailEnd/>
              </a:ln>
              <a:gradFill rotWithShape="0">
                <a:gsLst>
                  <a:gs pos="0">
                    <a:srgbClr val="CBCBCB"/>
                  </a:gs>
                  <a:gs pos="13000">
                    <a:srgbClr val="5F5F5F"/>
                  </a:gs>
                  <a:gs pos="21001">
                    <a:srgbClr val="5F5F5F"/>
                  </a:gs>
                  <a:gs pos="63000">
                    <a:srgbClr val="FFFFFF"/>
                  </a:gs>
                  <a:gs pos="67000">
                    <a:srgbClr val="B2B2B2"/>
                  </a:gs>
                  <a:gs pos="69000">
                    <a:srgbClr val="292929"/>
                  </a:gs>
                  <a:gs pos="82001">
                    <a:srgbClr val="777777"/>
                  </a:gs>
                  <a:gs pos="100000">
                    <a:srgbClr val="EAEAEA"/>
                  </a:gs>
                </a:gsLst>
                <a:lin ang="5400000" scaled="1"/>
              </a:gradFill>
              <a:effectLst/>
              <a:latin typeface="宋体"/>
              <a:ea typeface="宋体"/>
            </a:endParaRPr>
          </a:p>
        </p:txBody>
      </p:sp>
      <p:pic>
        <p:nvPicPr>
          <p:cNvPr id="6" name="Picture 5" descr="http://image.rakuten.co.jp/pure-santa/cabinet/rental_furisode2/355-1.jpg"/>
          <p:cNvPicPr>
            <a:picLocks noChangeAspect="1" noChangeArrowheads="1"/>
          </p:cNvPicPr>
          <p:nvPr/>
        </p:nvPicPr>
        <p:blipFill>
          <a:blip r:embed="rId2"/>
          <a:srcRect l="6666" r="6667" b="3906"/>
          <a:stretch>
            <a:fillRect/>
          </a:stretch>
        </p:blipFill>
        <p:spPr bwMode="auto">
          <a:xfrm>
            <a:off x="0" y="2228886"/>
            <a:ext cx="3071802" cy="4629114"/>
          </a:xfrm>
          <a:prstGeom prst="ellipse">
            <a:avLst/>
          </a:prstGeom>
          <a:ln>
            <a:noFill/>
          </a:ln>
          <a:effectLst>
            <a:softEdge rad="112500"/>
          </a:effectLst>
        </p:spPr>
      </p:pic>
      <p:pic>
        <p:nvPicPr>
          <p:cNvPr id="3074" name="Picture 2" descr="C:\Users\jmcadmin\Desktop\日本游图片\IMG_3219.JPG"/>
          <p:cNvPicPr>
            <a:picLocks noChangeAspect="1" noChangeArrowheads="1"/>
          </p:cNvPicPr>
          <p:nvPr/>
        </p:nvPicPr>
        <p:blipFill>
          <a:blip r:embed="rId3" cstate="print"/>
          <a:srcRect l="2777" t="3125" r="19444"/>
          <a:stretch>
            <a:fillRect/>
          </a:stretch>
        </p:blipFill>
        <p:spPr bwMode="auto">
          <a:xfrm>
            <a:off x="6072198" y="0"/>
            <a:ext cx="3071802" cy="4643446"/>
          </a:xfrm>
          <a:prstGeom prst="ellipse">
            <a:avLst/>
          </a:prstGeom>
          <a:ln>
            <a:noFill/>
          </a:ln>
          <a:effectLst>
            <a:softEdge rad="112500"/>
          </a:effectLst>
        </p:spPr>
      </p:pic>
      <p:sp>
        <p:nvSpPr>
          <p:cNvPr id="8" name="矩形 7"/>
          <p:cNvSpPr/>
          <p:nvPr/>
        </p:nvSpPr>
        <p:spPr>
          <a:xfrm>
            <a:off x="3214678" y="785794"/>
            <a:ext cx="2786082" cy="5262979"/>
          </a:xfrm>
          <a:prstGeom prst="rect">
            <a:avLst/>
          </a:prstGeom>
        </p:spPr>
        <p:txBody>
          <a:bodyPr wrap="square">
            <a:spAutoFit/>
          </a:bodyPr>
          <a:lstStyle/>
          <a:p>
            <a:r>
              <a:rPr lang="ja-JP" altLang="en-US" sz="2400" dirty="0" smtClean="0">
                <a:solidFill>
                  <a:srgbClr val="0070C0"/>
                </a:solidFill>
                <a:latin typeface="华文行楷" pitchFamily="2" charset="-122"/>
                <a:ea typeface="华文行楷" pitchFamily="2" charset="-122"/>
              </a:rPr>
              <a:t>     和服日</a:t>
            </a:r>
            <a:r>
              <a:rPr lang="zh-CN" altLang="en-US" sz="2400" dirty="0" smtClean="0">
                <a:solidFill>
                  <a:srgbClr val="0070C0"/>
                </a:solidFill>
                <a:latin typeface="华文行楷" pitchFamily="2" charset="-122"/>
                <a:ea typeface="华文行楷" pitchFamily="2" charset="-122"/>
              </a:rPr>
              <a:t>文</a:t>
            </a:r>
            <a:r>
              <a:rPr lang="ja-JP" altLang="en-US" sz="2400" dirty="0" smtClean="0">
                <a:solidFill>
                  <a:srgbClr val="0070C0"/>
                </a:solidFill>
                <a:latin typeface="华文行楷" pitchFamily="2" charset="-122"/>
                <a:ea typeface="华文行楷" pitchFamily="2" charset="-122"/>
              </a:rPr>
              <a:t> 原意是“服装总称”，但后来专指</a:t>
            </a:r>
            <a:r>
              <a:rPr lang="zh-CN" altLang="en-US" sz="2400" dirty="0" smtClean="0">
                <a:solidFill>
                  <a:srgbClr val="0070C0"/>
                </a:solidFill>
                <a:latin typeface="华文行楷" pitchFamily="2" charset="-122"/>
                <a:ea typeface="华文行楷" pitchFamily="2" charset="-122"/>
              </a:rPr>
              <a:t>日本传统服装</a:t>
            </a:r>
            <a:r>
              <a:rPr lang="ja-JP" altLang="en-US" sz="2400" dirty="0" smtClean="0">
                <a:solidFill>
                  <a:srgbClr val="0070C0"/>
                </a:solidFill>
                <a:latin typeface="华文行楷" pitchFamily="2" charset="-122"/>
                <a:ea typeface="华文行楷" pitchFamily="2" charset="-122"/>
              </a:rPr>
              <a:t>。现代日本和服可分为王室服制和国民服制。和服本身的织染和刺绣，还有穿着时的繁冗规矩穿和服时讲究穿木屐、布袜，还要根据和服的种类，梳理不同的发型使它俨然成了一种</a:t>
            </a:r>
            <a:r>
              <a:rPr lang="zh-CN" altLang="en-US" sz="2400" dirty="0" smtClean="0">
                <a:solidFill>
                  <a:srgbClr val="0070C0"/>
                </a:solidFill>
                <a:latin typeface="华文行楷" pitchFamily="2" charset="-122"/>
                <a:ea typeface="华文行楷" pitchFamily="2" charset="-122"/>
              </a:rPr>
              <a:t>艺术品</a:t>
            </a:r>
            <a:r>
              <a:rPr lang="ja-JP" altLang="en-US" sz="2400" dirty="0" smtClean="0">
                <a:solidFill>
                  <a:srgbClr val="0070C0"/>
                </a:solidFill>
                <a:latin typeface="华文行楷" pitchFamily="2" charset="-122"/>
                <a:ea typeface="华文行楷" pitchFamily="2" charset="-122"/>
              </a:rPr>
              <a:t>。</a:t>
            </a:r>
            <a:endParaRPr lang="zh-CN" altLang="en-US" sz="2400" dirty="0">
              <a:solidFill>
                <a:srgbClr val="0070C0"/>
              </a:solidFill>
              <a:latin typeface="华文行楷" pitchFamily="2" charset="-122"/>
              <a:ea typeface="华文行楷" pitchFamily="2" charset="-122"/>
            </a:endParaRPr>
          </a:p>
        </p:txBody>
      </p:sp>
      <p:sp>
        <p:nvSpPr>
          <p:cNvPr id="9" name="矩形 8"/>
          <p:cNvSpPr/>
          <p:nvPr/>
        </p:nvSpPr>
        <p:spPr>
          <a:xfrm>
            <a:off x="6357950" y="5143512"/>
            <a:ext cx="2643206" cy="1323439"/>
          </a:xfrm>
          <a:prstGeom prst="rect">
            <a:avLst/>
          </a:prstGeom>
          <a:noFill/>
        </p:spPr>
        <p:txBody>
          <a:bodyPr wrap="square" lIns="91440" tIns="45720" rIns="91440" bIns="45720">
            <a:spAutoFit/>
          </a:bodyPr>
          <a:lstStyle/>
          <a:p>
            <a:pPr algn="ctr"/>
            <a:r>
              <a:rPr lang="zh-CN" altLang="en-US" sz="8000" b="1" cap="none" spc="0" dirty="0" smtClean="0">
                <a:ln w="31550" cmpd="sng">
                  <a:gradFill>
                    <a:gsLst>
                      <a:gs pos="70000">
                        <a:schemeClr val="accent6">
                          <a:shade val="50000"/>
                          <a:satMod val="190000"/>
                        </a:schemeClr>
                      </a:gs>
                      <a:gs pos="0">
                        <a:schemeClr val="accent6">
                          <a:tint val="77000"/>
                          <a:satMod val="180000"/>
                        </a:schemeClr>
                      </a:gs>
                    </a:gsLst>
                    <a:lin ang="5400000"/>
                  </a:gradFill>
                  <a:prstDash val="solid"/>
                </a:ln>
                <a:solidFill>
                  <a:schemeClr val="accent6">
                    <a:tint val="15000"/>
                    <a:satMod val="200000"/>
                  </a:schemeClr>
                </a:solidFill>
                <a:effectLst>
                  <a:outerShdw blurRad="50800" dist="40000" dir="5400000" algn="tl" rotWithShape="0">
                    <a:srgbClr val="000000">
                      <a:shade val="5000"/>
                      <a:satMod val="120000"/>
                      <a:alpha val="33000"/>
                    </a:srgbClr>
                  </a:outerShdw>
                </a:effectLst>
              </a:rPr>
              <a:t>和服</a:t>
            </a:r>
            <a:endParaRPr lang="zh-CN" altLang="en-US" sz="8000" b="1" cap="none" spc="0" dirty="0">
              <a:ln w="31550" cmpd="sng">
                <a:gradFill>
                  <a:gsLst>
                    <a:gs pos="70000">
                      <a:schemeClr val="accent6">
                        <a:shade val="50000"/>
                        <a:satMod val="190000"/>
                      </a:schemeClr>
                    </a:gs>
                    <a:gs pos="0">
                      <a:schemeClr val="accent6">
                        <a:tint val="77000"/>
                        <a:satMod val="180000"/>
                      </a:schemeClr>
                    </a:gs>
                  </a:gsLst>
                  <a:lin ang="5400000"/>
                </a:gradFill>
                <a:prstDash val="solid"/>
              </a:ln>
              <a:solidFill>
                <a:schemeClr val="accent6">
                  <a:tint val="15000"/>
                  <a:satMod val="200000"/>
                </a:schemeClr>
              </a:solidFill>
              <a:effectLst>
                <a:outerShdw blurRad="50800" dist="40000" dir="5400000" algn="tl" rotWithShape="0">
                  <a:srgbClr val="000000">
                    <a:shade val="5000"/>
                    <a:satMod val="120000"/>
                    <a:alpha val="33000"/>
                  </a:srgbClr>
                </a:outerShdw>
              </a:effectLst>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WordArt 2"/>
          <p:cNvSpPr>
            <a:spLocks noChangeArrowheads="1" noChangeShapeType="1" noTextEdit="1"/>
          </p:cNvSpPr>
          <p:nvPr/>
        </p:nvSpPr>
        <p:spPr bwMode="auto">
          <a:xfrm>
            <a:off x="7786678" y="0"/>
            <a:ext cx="1357322" cy="1714488"/>
          </a:xfrm>
          <a:prstGeom prst="rect">
            <a:avLst/>
          </a:prstGeom>
        </p:spPr>
        <p:txBody>
          <a:bodyPr wrap="none" fromWordArt="1">
            <a:prstTxWarp prst="textPlain">
              <a:avLst>
                <a:gd name="adj" fmla="val 50449"/>
              </a:avLst>
            </a:prstTxWarp>
            <a:scene3d>
              <a:camera prst="legacyPerspectiveTopLeft"/>
              <a:lightRig rig="legacyNormal3" dir="r"/>
            </a:scene3d>
            <a:sp3d extrusionH="201600" prstMaterial="legacyMetal">
              <a:extrusionClr>
                <a:srgbClr val="FFFFFF"/>
              </a:extrusionClr>
            </a:sp3d>
          </a:bodyPr>
          <a:lstStyle/>
          <a:p>
            <a:pPr algn="ctr" rtl="0"/>
            <a:r>
              <a:rPr lang="zh-CN" altLang="en-US" sz="3600" kern="10" spc="0" dirty="0" smtClean="0">
                <a:ln w="9525">
                  <a:round/>
                  <a:headEnd/>
                  <a:tailEnd/>
                </a:ln>
                <a:gradFill rotWithShape="0">
                  <a:gsLst>
                    <a:gs pos="0">
                      <a:srgbClr val="CBCBCB"/>
                    </a:gs>
                    <a:gs pos="13000">
                      <a:srgbClr val="5F5F5F"/>
                    </a:gs>
                    <a:gs pos="21001">
                      <a:srgbClr val="5F5F5F"/>
                    </a:gs>
                    <a:gs pos="63000">
                      <a:srgbClr val="FFFFFF"/>
                    </a:gs>
                    <a:gs pos="67000">
                      <a:srgbClr val="B2B2B2"/>
                    </a:gs>
                    <a:gs pos="69000">
                      <a:srgbClr val="292929"/>
                    </a:gs>
                    <a:gs pos="82001">
                      <a:srgbClr val="777777"/>
                    </a:gs>
                    <a:gs pos="100000">
                      <a:srgbClr val="EAEAEA"/>
                    </a:gs>
                  </a:gsLst>
                  <a:lin ang="5400000" scaled="1"/>
                </a:gradFill>
                <a:effectLst/>
                <a:latin typeface="宋体"/>
                <a:ea typeface="宋体"/>
              </a:rPr>
              <a:t>食</a:t>
            </a:r>
            <a:endParaRPr lang="en-US" altLang="zh-CN" sz="3600" kern="10" spc="0" dirty="0" smtClean="0">
              <a:ln w="9525">
                <a:round/>
                <a:headEnd/>
                <a:tailEnd/>
              </a:ln>
              <a:gradFill rotWithShape="0">
                <a:gsLst>
                  <a:gs pos="0">
                    <a:srgbClr val="CBCBCB"/>
                  </a:gs>
                  <a:gs pos="13000">
                    <a:srgbClr val="5F5F5F"/>
                  </a:gs>
                  <a:gs pos="21001">
                    <a:srgbClr val="5F5F5F"/>
                  </a:gs>
                  <a:gs pos="63000">
                    <a:srgbClr val="FFFFFF"/>
                  </a:gs>
                  <a:gs pos="67000">
                    <a:srgbClr val="B2B2B2"/>
                  </a:gs>
                  <a:gs pos="69000">
                    <a:srgbClr val="292929"/>
                  </a:gs>
                  <a:gs pos="82001">
                    <a:srgbClr val="777777"/>
                  </a:gs>
                  <a:gs pos="100000">
                    <a:srgbClr val="EAEAEA"/>
                  </a:gs>
                </a:gsLst>
                <a:lin ang="5400000" scaled="1"/>
              </a:gradFill>
              <a:effectLst/>
              <a:latin typeface="宋体"/>
              <a:ea typeface="宋体"/>
            </a:endParaRPr>
          </a:p>
        </p:txBody>
      </p:sp>
      <p:pic>
        <p:nvPicPr>
          <p:cNvPr id="4098" name="Picture 2" descr="C:\Users\jmcadmin\Desktop\日本游图片\IMG_3204.JPG"/>
          <p:cNvPicPr>
            <a:picLocks noChangeAspect="1" noChangeArrowheads="1"/>
          </p:cNvPicPr>
          <p:nvPr/>
        </p:nvPicPr>
        <p:blipFill>
          <a:blip r:embed="rId2" cstate="print"/>
          <a:srcRect l="3125" t="35733" r="55978" b="17527"/>
          <a:stretch>
            <a:fillRect/>
          </a:stretch>
        </p:blipFill>
        <p:spPr bwMode="auto">
          <a:xfrm>
            <a:off x="214282" y="3643314"/>
            <a:ext cx="2758168" cy="262988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1" name="Picture 8" descr="https://ps.ssl.qhimg.com/sdmt/178_135_100/t01c402ee002d6aa3a2.jpg"/>
          <p:cNvPicPr>
            <a:picLocks noChangeAspect="1" noChangeArrowheads="1"/>
          </p:cNvPicPr>
          <p:nvPr/>
        </p:nvPicPr>
        <p:blipFill>
          <a:blip r:embed="rId3"/>
          <a:srcRect/>
          <a:stretch>
            <a:fillRect/>
          </a:stretch>
        </p:blipFill>
        <p:spPr bwMode="auto">
          <a:xfrm>
            <a:off x="6286512" y="3643314"/>
            <a:ext cx="2643174" cy="264318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2" name="Picture 2" descr="C:\Users\jmcadmin\Desktop\日本游图片\IMG_3204.JPG"/>
          <p:cNvPicPr>
            <a:picLocks noChangeAspect="1" noChangeArrowheads="1"/>
          </p:cNvPicPr>
          <p:nvPr/>
        </p:nvPicPr>
        <p:blipFill>
          <a:blip r:embed="rId2" cstate="print"/>
          <a:srcRect l="45483" t="33786" r="4856" b="3894"/>
          <a:stretch>
            <a:fillRect/>
          </a:stretch>
        </p:blipFill>
        <p:spPr bwMode="auto">
          <a:xfrm>
            <a:off x="3286116" y="3643314"/>
            <a:ext cx="2714644" cy="264998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3" name="TextBox 12"/>
          <p:cNvSpPr txBox="1"/>
          <p:nvPr/>
        </p:nvSpPr>
        <p:spPr>
          <a:xfrm>
            <a:off x="928662" y="6396335"/>
            <a:ext cx="1428760" cy="461665"/>
          </a:xfrm>
          <a:prstGeom prst="rect">
            <a:avLst/>
          </a:prstGeom>
          <a:noFill/>
        </p:spPr>
        <p:txBody>
          <a:bodyPr wrap="square" rtlCol="0">
            <a:spAutoFit/>
          </a:bodyPr>
          <a:lstStyle/>
          <a:p>
            <a:r>
              <a:rPr lang="zh-CN" altLang="en-US" sz="2400" dirty="0" smtClean="0">
                <a:latin typeface="华文琥珀" pitchFamily="2" charset="-122"/>
                <a:ea typeface="华文琥珀" pitchFamily="2" charset="-122"/>
              </a:rPr>
              <a:t>乌冬面</a:t>
            </a:r>
            <a:endParaRPr lang="zh-CN" altLang="en-US" sz="2400" dirty="0">
              <a:latin typeface="华文琥珀" pitchFamily="2" charset="-122"/>
              <a:ea typeface="华文琥珀" pitchFamily="2" charset="-122"/>
            </a:endParaRPr>
          </a:p>
        </p:txBody>
      </p:sp>
      <p:sp>
        <p:nvSpPr>
          <p:cNvPr id="14" name="TextBox 13"/>
          <p:cNvSpPr txBox="1"/>
          <p:nvPr/>
        </p:nvSpPr>
        <p:spPr>
          <a:xfrm>
            <a:off x="4071934" y="6396335"/>
            <a:ext cx="1500198" cy="461665"/>
          </a:xfrm>
          <a:prstGeom prst="rect">
            <a:avLst/>
          </a:prstGeom>
          <a:noFill/>
        </p:spPr>
        <p:txBody>
          <a:bodyPr wrap="square" rtlCol="0">
            <a:spAutoFit/>
          </a:bodyPr>
          <a:lstStyle/>
          <a:p>
            <a:r>
              <a:rPr lang="zh-CN" altLang="en-US" sz="2400" dirty="0" smtClean="0">
                <a:latin typeface="华文琥珀" pitchFamily="2" charset="-122"/>
                <a:ea typeface="华文琥珀" pitchFamily="2" charset="-122"/>
              </a:rPr>
              <a:t>鳗鱼饭</a:t>
            </a:r>
            <a:endParaRPr lang="zh-CN" altLang="en-US" sz="2400" dirty="0">
              <a:latin typeface="华文琥珀" pitchFamily="2" charset="-122"/>
              <a:ea typeface="华文琥珀" pitchFamily="2" charset="-122"/>
            </a:endParaRPr>
          </a:p>
        </p:txBody>
      </p:sp>
      <p:sp>
        <p:nvSpPr>
          <p:cNvPr id="15" name="TextBox 14"/>
          <p:cNvSpPr txBox="1"/>
          <p:nvPr/>
        </p:nvSpPr>
        <p:spPr>
          <a:xfrm>
            <a:off x="7215206" y="6396335"/>
            <a:ext cx="1143008" cy="461665"/>
          </a:xfrm>
          <a:prstGeom prst="rect">
            <a:avLst/>
          </a:prstGeom>
          <a:noFill/>
        </p:spPr>
        <p:txBody>
          <a:bodyPr wrap="square" rtlCol="0">
            <a:spAutoFit/>
          </a:bodyPr>
          <a:lstStyle/>
          <a:p>
            <a:r>
              <a:rPr lang="zh-CN" altLang="en-US" sz="2400" dirty="0" smtClean="0">
                <a:latin typeface="华文琥珀" pitchFamily="2" charset="-122"/>
                <a:ea typeface="华文琥珀" pitchFamily="2" charset="-122"/>
              </a:rPr>
              <a:t>寿司</a:t>
            </a:r>
            <a:endParaRPr lang="zh-CN" altLang="en-US" sz="2400" dirty="0">
              <a:latin typeface="华文琥珀" pitchFamily="2" charset="-122"/>
              <a:ea typeface="华文琥珀" pitchFamily="2" charset="-122"/>
            </a:endParaRPr>
          </a:p>
        </p:txBody>
      </p:sp>
      <p:sp>
        <p:nvSpPr>
          <p:cNvPr id="10" name="TextBox 9"/>
          <p:cNvSpPr txBox="1"/>
          <p:nvPr/>
        </p:nvSpPr>
        <p:spPr>
          <a:xfrm>
            <a:off x="642910" y="357166"/>
            <a:ext cx="6786610" cy="3046988"/>
          </a:xfrm>
          <a:prstGeom prst="rect">
            <a:avLst/>
          </a:prstGeom>
          <a:noFill/>
        </p:spPr>
        <p:txBody>
          <a:bodyPr wrap="square" rtlCol="0">
            <a:spAutoFit/>
          </a:bodyPr>
          <a:lstStyle/>
          <a:p>
            <a:r>
              <a:rPr lang="zh-CN" altLang="en-US" sz="2400" dirty="0" smtClean="0">
                <a:solidFill>
                  <a:srgbClr val="7030A0"/>
                </a:solidFill>
              </a:rPr>
              <a:t>      日本的饮食文化有</a:t>
            </a:r>
            <a:r>
              <a:rPr lang="en-US" altLang="zh-CN" sz="2400" dirty="0" smtClean="0">
                <a:solidFill>
                  <a:srgbClr val="7030A0"/>
                </a:solidFill>
              </a:rPr>
              <a:t>3</a:t>
            </a:r>
            <a:r>
              <a:rPr lang="zh-CN" altLang="en-US" sz="2400" dirty="0" smtClean="0">
                <a:solidFill>
                  <a:srgbClr val="7030A0"/>
                </a:solidFill>
              </a:rPr>
              <a:t>个特点</a:t>
            </a:r>
            <a:r>
              <a:rPr lang="en-US" altLang="zh-CN" sz="2400" dirty="0" smtClean="0">
                <a:solidFill>
                  <a:srgbClr val="7030A0"/>
                </a:solidFill>
              </a:rPr>
              <a:t>:</a:t>
            </a:r>
            <a:r>
              <a:rPr lang="zh-CN" altLang="en-US" sz="2400" dirty="0" smtClean="0">
                <a:solidFill>
                  <a:srgbClr val="7030A0"/>
                </a:solidFill>
              </a:rPr>
              <a:t>杂食，由于中国</a:t>
            </a:r>
            <a:r>
              <a:rPr lang="en-US" altLang="zh-CN" sz="2400" dirty="0" smtClean="0">
                <a:solidFill>
                  <a:srgbClr val="7030A0"/>
                </a:solidFill>
              </a:rPr>
              <a:t>“</a:t>
            </a:r>
            <a:r>
              <a:rPr lang="zh-CN" altLang="en-US" sz="2400" dirty="0" smtClean="0">
                <a:solidFill>
                  <a:srgbClr val="7030A0"/>
                </a:solidFill>
              </a:rPr>
              <a:t>阴阳五行</a:t>
            </a:r>
            <a:r>
              <a:rPr lang="en-US" altLang="zh-CN" sz="2400" dirty="0" smtClean="0">
                <a:solidFill>
                  <a:srgbClr val="7030A0"/>
                </a:solidFill>
              </a:rPr>
              <a:t>”</a:t>
            </a:r>
            <a:r>
              <a:rPr lang="zh-CN" altLang="en-US" sz="2400" dirty="0" smtClean="0">
                <a:solidFill>
                  <a:srgbClr val="7030A0"/>
                </a:solidFill>
              </a:rPr>
              <a:t>说的影响，又因为各种食物均有</a:t>
            </a:r>
            <a:r>
              <a:rPr lang="en-US" altLang="zh-CN" sz="2400" dirty="0" smtClean="0">
                <a:solidFill>
                  <a:srgbClr val="7030A0"/>
                </a:solidFill>
              </a:rPr>
              <a:t>“</a:t>
            </a:r>
            <a:r>
              <a:rPr lang="zh-CN" altLang="en-US" sz="2400" dirty="0" smtClean="0">
                <a:solidFill>
                  <a:srgbClr val="7030A0"/>
                </a:solidFill>
              </a:rPr>
              <a:t>阴阳</a:t>
            </a:r>
            <a:r>
              <a:rPr lang="en-US" altLang="zh-CN" sz="2400" dirty="0" smtClean="0">
                <a:solidFill>
                  <a:srgbClr val="7030A0"/>
                </a:solidFill>
              </a:rPr>
              <a:t>”</a:t>
            </a:r>
            <a:r>
              <a:rPr lang="zh-CN" altLang="en-US" sz="2400" dirty="0" smtClean="0">
                <a:solidFill>
                  <a:srgbClr val="7030A0"/>
                </a:solidFill>
              </a:rPr>
              <a:t>之分，所以杂食成为日本饮食文化的一大特色</a:t>
            </a:r>
            <a:r>
              <a:rPr lang="en-US" altLang="zh-CN" sz="2400" dirty="0" smtClean="0">
                <a:solidFill>
                  <a:srgbClr val="7030A0"/>
                </a:solidFill>
              </a:rPr>
              <a:t>;</a:t>
            </a:r>
            <a:r>
              <a:rPr lang="zh-CN" altLang="en-US" sz="2400" dirty="0" smtClean="0">
                <a:solidFill>
                  <a:srgbClr val="7030A0"/>
                </a:solidFill>
              </a:rPr>
              <a:t> “生”与“鲜”，按照日本人的观念，新鲜的东西是营养最丰富，体内所蕴含的生命力最旺盛的时期，任何生物的最佳食用期是它的新鲜期，所以日本人喜欢将食物生吃</a:t>
            </a:r>
            <a:r>
              <a:rPr lang="en-US" altLang="zh-CN" sz="2400" dirty="0" smtClean="0">
                <a:solidFill>
                  <a:srgbClr val="7030A0"/>
                </a:solidFill>
              </a:rPr>
              <a:t>;</a:t>
            </a:r>
            <a:r>
              <a:rPr lang="zh-CN" altLang="en-US" sz="2400" dirty="0" smtClean="0">
                <a:solidFill>
                  <a:srgbClr val="7030A0"/>
                </a:solidFill>
              </a:rPr>
              <a:t>追求造型美，日本讲究 </a:t>
            </a:r>
            <a:r>
              <a:rPr lang="en-US" altLang="zh-CN" sz="2400" dirty="0" smtClean="0">
                <a:solidFill>
                  <a:srgbClr val="7030A0"/>
                </a:solidFill>
              </a:rPr>
              <a:t>“</a:t>
            </a:r>
            <a:r>
              <a:rPr lang="zh-CN" altLang="en-US" sz="2400" dirty="0" smtClean="0">
                <a:solidFill>
                  <a:srgbClr val="7030A0"/>
                </a:solidFill>
              </a:rPr>
              <a:t>艺术性</a:t>
            </a:r>
            <a:r>
              <a:rPr lang="en-US" altLang="zh-CN" sz="2400" dirty="0" smtClean="0">
                <a:solidFill>
                  <a:srgbClr val="7030A0"/>
                </a:solidFill>
              </a:rPr>
              <a:t>”</a:t>
            </a:r>
            <a:r>
              <a:rPr lang="zh-CN" altLang="en-US" sz="2400" dirty="0" smtClean="0">
                <a:solidFill>
                  <a:srgbClr val="7030A0"/>
                </a:solidFill>
              </a:rPr>
              <a:t>。</a:t>
            </a:r>
          </a:p>
        </p:txBody>
      </p:sp>
      <p:sp>
        <p:nvSpPr>
          <p:cNvPr id="21" name="矩形 20"/>
          <p:cNvSpPr/>
          <p:nvPr/>
        </p:nvSpPr>
        <p:spPr>
          <a:xfrm>
            <a:off x="1857356" y="857232"/>
            <a:ext cx="4572000" cy="369332"/>
          </a:xfrm>
          <a:prstGeom prst="rect">
            <a:avLst/>
          </a:prstGeom>
        </p:spPr>
        <p:txBody>
          <a:bodyPr>
            <a:spAutoFit/>
          </a:bodyPr>
          <a:lstStyle/>
          <a:p>
            <a:endParaRPr lang="zh-CN" altLang="en-US"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500034" y="714356"/>
            <a:ext cx="4071966" cy="5355312"/>
          </a:xfrm>
          <a:prstGeom prst="rect">
            <a:avLst/>
          </a:prstGeom>
        </p:spPr>
        <p:txBody>
          <a:bodyPr wrap="square">
            <a:spAutoFit/>
          </a:bodyPr>
          <a:lstStyle/>
          <a:p>
            <a:pPr algn="ctr"/>
            <a:r>
              <a:rPr lang="zh-CN" alt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纳豆</a:t>
            </a:r>
          </a:p>
          <a:p>
            <a:r>
              <a:rPr lang="zh-CN" altLang="en-US" sz="2400" dirty="0" smtClean="0">
                <a:solidFill>
                  <a:schemeClr val="accent4">
                    <a:lumMod val="50000"/>
                  </a:schemeClr>
                </a:solidFill>
                <a:latin typeface="华文行楷" pitchFamily="2" charset="-122"/>
                <a:ea typeface="华文行楷" pitchFamily="2" charset="-122"/>
              </a:rPr>
              <a:t> 纳豆和中国的豆豉在制作上有异曲同工之妙，但是纳豆的独特之处在于，黄豆在经过发酵成熟之后，其表面会形成一种白色透明的纳豆菌膜，这种物质具有很强的粘性，如果用筷子挑起来看的话，可以拉出很长的一条细丝出来，而这点是其他食物所无法代替的。纳豆有降低胆固醇 、溶解血栓、降低血压、调节肠道等功效。</a:t>
            </a:r>
            <a:endParaRPr lang="zh-CN" altLang="en-US" sz="2400" dirty="0">
              <a:solidFill>
                <a:schemeClr val="accent4">
                  <a:lumMod val="50000"/>
                </a:schemeClr>
              </a:solidFill>
              <a:latin typeface="华文行楷" pitchFamily="2" charset="-122"/>
              <a:ea typeface="华文行楷" pitchFamily="2" charset="-122"/>
            </a:endParaRPr>
          </a:p>
        </p:txBody>
      </p:sp>
      <p:pic>
        <p:nvPicPr>
          <p:cNvPr id="4" name="Picture 10" descr="https://ps.ssl.qhimg.com/dr/_110_100/t01f841c6b4d1ac1a24.jpg#1502525833#1502525833"/>
          <p:cNvPicPr>
            <a:picLocks noChangeAspect="1" noChangeArrowheads="1"/>
          </p:cNvPicPr>
          <p:nvPr/>
        </p:nvPicPr>
        <p:blipFill>
          <a:blip r:embed="rId2"/>
          <a:srcRect/>
          <a:stretch>
            <a:fillRect/>
          </a:stretch>
        </p:blipFill>
        <p:spPr bwMode="auto">
          <a:xfrm>
            <a:off x="4857752" y="3571876"/>
            <a:ext cx="4071934" cy="3143248"/>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5" name="Picture 4" descr="C:\Users\jmcadmin\Desktop\日本游图片\IMG_3220.JPG"/>
          <p:cNvPicPr>
            <a:picLocks noChangeAspect="1" noChangeArrowheads="1"/>
          </p:cNvPicPr>
          <p:nvPr/>
        </p:nvPicPr>
        <p:blipFill>
          <a:blip r:embed="rId3"/>
          <a:srcRect l="10076" t="25795" r="7731" b="18269"/>
          <a:stretch>
            <a:fillRect/>
          </a:stretch>
        </p:blipFill>
        <p:spPr bwMode="auto">
          <a:xfrm>
            <a:off x="4857752" y="142852"/>
            <a:ext cx="4071934" cy="3143248"/>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circle(in)">
                                      <p:cBhvr>
                                        <p:cTn id="7" dur="2000"/>
                                        <p:tgtEl>
                                          <p:spTgt spid="7">
                                            <p:txEl>
                                              <p:pRg st="0" end="0"/>
                                            </p:txEl>
                                          </p:spTgt>
                                        </p:tgtEl>
                                      </p:cBhvr>
                                    </p:animEffect>
                                  </p:childTnLst>
                                </p:cTn>
                              </p:par>
                              <p:par>
                                <p:cTn id="8" presetID="6" presetClass="entr" presetSubtype="16" fill="hold" nodeType="withEffect">
                                  <p:stCondLst>
                                    <p:cond delay="0"/>
                                  </p:stCondLst>
                                  <p:childTnLst>
                                    <p:set>
                                      <p:cBhvr>
                                        <p:cTn id="9" dur="1" fill="hold">
                                          <p:stCondLst>
                                            <p:cond delay="0"/>
                                          </p:stCondLst>
                                        </p:cTn>
                                        <p:tgtEl>
                                          <p:spTgt spid="7">
                                            <p:txEl>
                                              <p:pRg st="1" end="1"/>
                                            </p:txEl>
                                          </p:spTgt>
                                        </p:tgtEl>
                                        <p:attrNameLst>
                                          <p:attrName>style.visibility</p:attrName>
                                        </p:attrNameLst>
                                      </p:cBhvr>
                                      <p:to>
                                        <p:strVal val="visible"/>
                                      </p:to>
                                    </p:set>
                                    <p:animEffect transition="in" filter="circle(in)">
                                      <p:cBhvr>
                                        <p:cTn id="10" dur="2000"/>
                                        <p:tgtEl>
                                          <p:spTgt spid="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WordArt 2"/>
          <p:cNvSpPr>
            <a:spLocks noChangeArrowheads="1" noChangeShapeType="1" noTextEdit="1"/>
          </p:cNvSpPr>
          <p:nvPr/>
        </p:nvSpPr>
        <p:spPr bwMode="auto">
          <a:xfrm>
            <a:off x="0" y="5143512"/>
            <a:ext cx="1357322" cy="1714488"/>
          </a:xfrm>
          <a:prstGeom prst="rect">
            <a:avLst/>
          </a:prstGeom>
        </p:spPr>
        <p:txBody>
          <a:bodyPr wrap="none" fromWordArt="1">
            <a:prstTxWarp prst="textPlain">
              <a:avLst>
                <a:gd name="adj" fmla="val 50449"/>
              </a:avLst>
            </a:prstTxWarp>
            <a:scene3d>
              <a:camera prst="legacyPerspectiveTopLeft"/>
              <a:lightRig rig="legacyNormal3" dir="r"/>
            </a:scene3d>
            <a:sp3d extrusionH="201600" prstMaterial="legacyMetal">
              <a:extrusionClr>
                <a:srgbClr val="FFFFFF"/>
              </a:extrusionClr>
            </a:sp3d>
          </a:bodyPr>
          <a:lstStyle/>
          <a:p>
            <a:pPr algn="ctr" rtl="0"/>
            <a:r>
              <a:rPr lang="zh-CN" altLang="en-US" sz="3600" kern="10" spc="0" dirty="0" smtClean="0">
                <a:ln w="9525">
                  <a:round/>
                  <a:headEnd/>
                  <a:tailEnd/>
                </a:ln>
                <a:gradFill rotWithShape="0">
                  <a:gsLst>
                    <a:gs pos="0">
                      <a:srgbClr val="CBCBCB"/>
                    </a:gs>
                    <a:gs pos="13000">
                      <a:srgbClr val="5F5F5F"/>
                    </a:gs>
                    <a:gs pos="21001">
                      <a:srgbClr val="5F5F5F"/>
                    </a:gs>
                    <a:gs pos="63000">
                      <a:srgbClr val="FFFFFF"/>
                    </a:gs>
                    <a:gs pos="67000">
                      <a:srgbClr val="B2B2B2"/>
                    </a:gs>
                    <a:gs pos="69000">
                      <a:srgbClr val="292929"/>
                    </a:gs>
                    <a:gs pos="82001">
                      <a:srgbClr val="777777"/>
                    </a:gs>
                    <a:gs pos="100000">
                      <a:srgbClr val="EAEAEA"/>
                    </a:gs>
                  </a:gsLst>
                  <a:lin ang="5400000" scaled="1"/>
                </a:gradFill>
                <a:effectLst/>
                <a:latin typeface="宋体"/>
                <a:ea typeface="宋体"/>
              </a:rPr>
              <a:t>住</a:t>
            </a:r>
            <a:endParaRPr lang="en-US" altLang="zh-CN" sz="3600" kern="10" spc="0" dirty="0" smtClean="0">
              <a:ln w="9525">
                <a:round/>
                <a:headEnd/>
                <a:tailEnd/>
              </a:ln>
              <a:gradFill rotWithShape="0">
                <a:gsLst>
                  <a:gs pos="0">
                    <a:srgbClr val="CBCBCB"/>
                  </a:gs>
                  <a:gs pos="13000">
                    <a:srgbClr val="5F5F5F"/>
                  </a:gs>
                  <a:gs pos="21001">
                    <a:srgbClr val="5F5F5F"/>
                  </a:gs>
                  <a:gs pos="63000">
                    <a:srgbClr val="FFFFFF"/>
                  </a:gs>
                  <a:gs pos="67000">
                    <a:srgbClr val="B2B2B2"/>
                  </a:gs>
                  <a:gs pos="69000">
                    <a:srgbClr val="292929"/>
                  </a:gs>
                  <a:gs pos="82001">
                    <a:srgbClr val="777777"/>
                  </a:gs>
                  <a:gs pos="100000">
                    <a:srgbClr val="EAEAEA"/>
                  </a:gs>
                </a:gsLst>
                <a:lin ang="5400000" scaled="1"/>
              </a:gradFill>
              <a:effectLst/>
              <a:latin typeface="宋体"/>
              <a:ea typeface="宋体"/>
            </a:endParaRPr>
          </a:p>
        </p:txBody>
      </p:sp>
      <p:sp>
        <p:nvSpPr>
          <p:cNvPr id="4" name="矩形 3"/>
          <p:cNvSpPr/>
          <p:nvPr/>
        </p:nvSpPr>
        <p:spPr>
          <a:xfrm>
            <a:off x="357158" y="0"/>
            <a:ext cx="8429684" cy="5214950"/>
          </a:xfrm>
          <a:prstGeom prst="rect">
            <a:avLst/>
          </a:prstGeom>
        </p:spPr>
        <p:txBody>
          <a:bodyPr wrap="square">
            <a:spAutoFit/>
          </a:bodyPr>
          <a:lstStyle/>
          <a:p>
            <a:r>
              <a:rPr lang="zh-CN" altLang="en-US" sz="2000" dirty="0" smtClean="0"/>
              <a:t/>
            </a:r>
            <a:br>
              <a:rPr lang="zh-CN" altLang="en-US" sz="2000" dirty="0" smtClean="0"/>
            </a:br>
            <a:r>
              <a:rPr lang="zh-CN" altLang="en-US" sz="2000" dirty="0" smtClean="0"/>
              <a:t>         </a:t>
            </a:r>
            <a:r>
              <a:rPr lang="zh-CN" altLang="en-US" sz="2000" dirty="0" smtClean="0">
                <a:solidFill>
                  <a:schemeClr val="accent5">
                    <a:lumMod val="50000"/>
                  </a:schemeClr>
                </a:solidFill>
              </a:rPr>
              <a:t>日本</a:t>
            </a:r>
            <a:r>
              <a:rPr lang="zh-CN" altLang="en-US" sz="2000" dirty="0" smtClean="0">
                <a:solidFill>
                  <a:schemeClr val="accent5">
                    <a:lumMod val="50000"/>
                  </a:schemeClr>
                </a:solidFill>
              </a:rPr>
              <a:t>列岛正好坐立于亚欧板块和太平洋板块交界处，由于太平洋板块稍薄，密度比较大，位置较低，因此当太平洋板块向西水平运动时，就会横冲至亚欧板块的下面，在亚欧板块与太平洋板块碰撞、挤压之下，交界处的岩层便出现变形、断裂等运动，产生火山爆发现象与地震。因此，日本会变为火山、地震的活动频繁地带。因此日本的房屋结构均按能够抵御里氏</a:t>
            </a:r>
            <a:r>
              <a:rPr lang="en-US" altLang="zh-CN" sz="2000" dirty="0" smtClean="0">
                <a:solidFill>
                  <a:schemeClr val="accent5">
                    <a:lumMod val="50000"/>
                  </a:schemeClr>
                </a:solidFill>
              </a:rPr>
              <a:t>7</a:t>
            </a:r>
            <a:r>
              <a:rPr lang="zh-CN" altLang="en-US" sz="2000" dirty="0" smtClean="0">
                <a:solidFill>
                  <a:schemeClr val="accent5">
                    <a:lumMod val="50000"/>
                  </a:schemeClr>
                </a:solidFill>
              </a:rPr>
              <a:t>级以上的强烈地震而设计建造。</a:t>
            </a:r>
            <a:endParaRPr lang="en-US" altLang="zh-CN" sz="2000" dirty="0" smtClean="0">
              <a:solidFill>
                <a:schemeClr val="accent5">
                  <a:lumMod val="50000"/>
                </a:schemeClr>
              </a:solidFill>
            </a:endParaRPr>
          </a:p>
          <a:p>
            <a:r>
              <a:rPr lang="zh-CN" altLang="en-US" sz="2000" dirty="0" smtClean="0">
                <a:solidFill>
                  <a:schemeClr val="accent5">
                    <a:lumMod val="50000"/>
                  </a:schemeClr>
                </a:solidFill>
              </a:rPr>
              <a:t>         首先</a:t>
            </a:r>
            <a:r>
              <a:rPr lang="zh-CN" altLang="en-US" sz="2000" dirty="0" smtClean="0">
                <a:solidFill>
                  <a:schemeClr val="accent5">
                    <a:lumMod val="50000"/>
                  </a:schemeClr>
                </a:solidFill>
              </a:rPr>
              <a:t>，房屋建造选择抗震能力较好的材料。抗震性能最好的是钢制房屋，其次是木制房屋，再次是钢筋混凝土制房屋。在日本，高楼多用钢制材料，抗地震性能最好。而民居多是木制材料，抗震性能较好。为提高建筑物的耐震能力，对结构进行加固。最主要的加固技术主要是通过改变结构形状，使其分散吸收地震时的破坏能量，达到增加建筑的承载力的目的。一般建筑的基本形状多为方形，而日本建筑多是用三角形为基础结构。因为三角形更为稳定，并且能在地震时，有效的分解地震的破坏力，保证即使是高层建筑也有超强的耐震能力。</a:t>
            </a:r>
          </a:p>
          <a:p>
            <a:r>
              <a:rPr lang="zh-CN" altLang="en-US" sz="2800" dirty="0" smtClean="0"/>
              <a:t> </a:t>
            </a:r>
            <a:endParaRPr lang="zh-CN" altLang="en-US" sz="2800" dirty="0"/>
          </a:p>
        </p:txBody>
      </p:sp>
      <p:pic>
        <p:nvPicPr>
          <p:cNvPr id="11268" name="Picture 4" descr="https://ss3.bdstatic.com/70cFv8Sh_Q1YnxGkpoWK1HF6hhy/it/u=139888383,3119190720&amp;fm=26&amp;gp=0.jpg"/>
          <p:cNvPicPr>
            <a:picLocks noChangeAspect="1" noChangeArrowheads="1"/>
          </p:cNvPicPr>
          <p:nvPr/>
        </p:nvPicPr>
        <p:blipFill>
          <a:blip r:embed="rId2"/>
          <a:srcRect/>
          <a:stretch>
            <a:fillRect/>
          </a:stretch>
        </p:blipFill>
        <p:spPr bwMode="auto">
          <a:xfrm>
            <a:off x="3786182" y="4573838"/>
            <a:ext cx="5000659" cy="2161445"/>
          </a:xfrm>
          <a:prstGeom prst="rect">
            <a:avLst/>
          </a:prstGeom>
          <a:ln>
            <a:noFill/>
          </a:ln>
          <a:effectLst>
            <a:softEdge rad="112500"/>
          </a:effectLst>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WordArt 2"/>
          <p:cNvSpPr>
            <a:spLocks noChangeArrowheads="1" noChangeShapeType="1" noTextEdit="1"/>
          </p:cNvSpPr>
          <p:nvPr/>
        </p:nvSpPr>
        <p:spPr bwMode="auto">
          <a:xfrm>
            <a:off x="7786678" y="5143512"/>
            <a:ext cx="1357322" cy="1714488"/>
          </a:xfrm>
          <a:prstGeom prst="rect">
            <a:avLst/>
          </a:prstGeom>
        </p:spPr>
        <p:txBody>
          <a:bodyPr wrap="none" fromWordArt="1">
            <a:prstTxWarp prst="textPlain">
              <a:avLst>
                <a:gd name="adj" fmla="val 50449"/>
              </a:avLst>
            </a:prstTxWarp>
            <a:scene3d>
              <a:camera prst="legacyPerspectiveTopLeft"/>
              <a:lightRig rig="legacyNormal3" dir="r"/>
            </a:scene3d>
            <a:sp3d extrusionH="201600" prstMaterial="legacyMetal">
              <a:extrusionClr>
                <a:srgbClr val="FFFFFF"/>
              </a:extrusionClr>
            </a:sp3d>
          </a:bodyPr>
          <a:lstStyle/>
          <a:p>
            <a:pPr algn="ctr" rtl="0"/>
            <a:r>
              <a:rPr lang="zh-CN" altLang="en-US" sz="3600" kern="10" dirty="0" smtClean="0">
                <a:ln w="9525">
                  <a:round/>
                  <a:headEnd/>
                  <a:tailEnd/>
                </a:ln>
                <a:gradFill rotWithShape="0">
                  <a:gsLst>
                    <a:gs pos="0">
                      <a:srgbClr val="CBCBCB"/>
                    </a:gs>
                    <a:gs pos="13000">
                      <a:srgbClr val="5F5F5F"/>
                    </a:gs>
                    <a:gs pos="21001">
                      <a:srgbClr val="5F5F5F"/>
                    </a:gs>
                    <a:gs pos="63000">
                      <a:srgbClr val="FFFFFF"/>
                    </a:gs>
                    <a:gs pos="67000">
                      <a:srgbClr val="B2B2B2"/>
                    </a:gs>
                    <a:gs pos="69000">
                      <a:srgbClr val="292929"/>
                    </a:gs>
                    <a:gs pos="82001">
                      <a:srgbClr val="777777"/>
                    </a:gs>
                    <a:gs pos="100000">
                      <a:srgbClr val="EAEAEA"/>
                    </a:gs>
                  </a:gsLst>
                  <a:lin ang="5400000" scaled="1"/>
                </a:gradFill>
                <a:latin typeface="宋体"/>
                <a:ea typeface="宋体"/>
              </a:rPr>
              <a:t>行</a:t>
            </a:r>
            <a:endParaRPr lang="en-US" altLang="zh-CN" sz="3600" kern="10" spc="0" dirty="0" smtClean="0">
              <a:ln w="9525">
                <a:round/>
                <a:headEnd/>
                <a:tailEnd/>
              </a:ln>
              <a:gradFill rotWithShape="0">
                <a:gsLst>
                  <a:gs pos="0">
                    <a:srgbClr val="CBCBCB"/>
                  </a:gs>
                  <a:gs pos="13000">
                    <a:srgbClr val="5F5F5F"/>
                  </a:gs>
                  <a:gs pos="21001">
                    <a:srgbClr val="5F5F5F"/>
                  </a:gs>
                  <a:gs pos="63000">
                    <a:srgbClr val="FFFFFF"/>
                  </a:gs>
                  <a:gs pos="67000">
                    <a:srgbClr val="B2B2B2"/>
                  </a:gs>
                  <a:gs pos="69000">
                    <a:srgbClr val="292929"/>
                  </a:gs>
                  <a:gs pos="82001">
                    <a:srgbClr val="777777"/>
                  </a:gs>
                  <a:gs pos="100000">
                    <a:srgbClr val="EAEAEA"/>
                  </a:gs>
                </a:gsLst>
                <a:lin ang="5400000" scaled="1"/>
              </a:gradFill>
              <a:effectLst/>
              <a:latin typeface="宋体"/>
              <a:ea typeface="宋体"/>
            </a:endParaRPr>
          </a:p>
        </p:txBody>
      </p:sp>
      <p:pic>
        <p:nvPicPr>
          <p:cNvPr id="5127" name="Picture 7" descr="C:\Users\jmcadmin\Desktop\新建文件夹\IMG_20170807_123837.jpg"/>
          <p:cNvPicPr>
            <a:picLocks noChangeAspect="1" noChangeArrowheads="1"/>
          </p:cNvPicPr>
          <p:nvPr/>
        </p:nvPicPr>
        <p:blipFill>
          <a:blip r:embed="rId2" cstate="print"/>
          <a:srcRect l="25781" t="19792" b="38542"/>
          <a:stretch>
            <a:fillRect/>
          </a:stretch>
        </p:blipFill>
        <p:spPr bwMode="auto">
          <a:xfrm>
            <a:off x="4857752" y="1071546"/>
            <a:ext cx="4071934" cy="285752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5129" name="Picture 9" descr="C:\Users\jmcadmin\Desktop\新建文件夹\IMG_20170807_160855.jpg"/>
          <p:cNvPicPr>
            <a:picLocks noChangeAspect="1" noChangeArrowheads="1"/>
          </p:cNvPicPr>
          <p:nvPr/>
        </p:nvPicPr>
        <p:blipFill>
          <a:blip r:embed="rId3" cstate="print"/>
          <a:srcRect b="15625"/>
          <a:stretch>
            <a:fillRect/>
          </a:stretch>
        </p:blipFill>
        <p:spPr bwMode="auto">
          <a:xfrm>
            <a:off x="0" y="214290"/>
            <a:ext cx="2857488" cy="3616523"/>
          </a:xfrm>
          <a:prstGeom prst="ellipse">
            <a:avLst/>
          </a:prstGeom>
          <a:ln>
            <a:noFill/>
          </a:ln>
          <a:effectLst>
            <a:softEdge rad="112500"/>
          </a:effectLst>
        </p:spPr>
      </p:pic>
      <p:pic>
        <p:nvPicPr>
          <p:cNvPr id="5130" name="Picture 10" descr="C:\Users\jmcadmin\Desktop\新建文件夹\IMG_20170807_160912.jpg"/>
          <p:cNvPicPr>
            <a:picLocks noChangeAspect="1" noChangeArrowheads="1"/>
          </p:cNvPicPr>
          <p:nvPr/>
        </p:nvPicPr>
        <p:blipFill>
          <a:blip r:embed="rId4" cstate="print"/>
          <a:srcRect/>
          <a:stretch>
            <a:fillRect/>
          </a:stretch>
        </p:blipFill>
        <p:spPr bwMode="auto">
          <a:xfrm>
            <a:off x="1857356" y="3238475"/>
            <a:ext cx="2714644" cy="3619525"/>
          </a:xfrm>
          <a:prstGeom prst="ellipse">
            <a:avLst/>
          </a:prstGeom>
          <a:ln>
            <a:noFill/>
          </a:ln>
          <a:effectLst>
            <a:softEdge rad="112500"/>
          </a:effectLst>
        </p:spPr>
      </p:pic>
      <p:sp>
        <p:nvSpPr>
          <p:cNvPr id="6" name="矩形 5"/>
          <p:cNvSpPr/>
          <p:nvPr/>
        </p:nvSpPr>
        <p:spPr>
          <a:xfrm>
            <a:off x="214282" y="4214818"/>
            <a:ext cx="1643074" cy="1754326"/>
          </a:xfrm>
          <a:prstGeom prst="rect">
            <a:avLst/>
          </a:prstGeom>
          <a:noFill/>
        </p:spPr>
        <p:txBody>
          <a:bodyPr wrap="square" lIns="91440" tIns="45720" rIns="91440" bIns="45720">
            <a:spAutoFit/>
          </a:bodyPr>
          <a:lstStyle/>
          <a:p>
            <a:pPr algn="ctr"/>
            <a:r>
              <a:rPr lang="zh-CN" altLang="en-US" sz="5400" b="1" cap="none" spc="0" dirty="0" smtClean="0">
                <a:ln w="19050">
                  <a:solidFill>
                    <a:schemeClr val="tx2">
                      <a:tint val="1000"/>
                    </a:schemeClr>
                  </a:solidFill>
                  <a:prstDash val="solid"/>
                </a:ln>
                <a:solidFill>
                  <a:srgbClr val="FF9966"/>
                </a:solidFill>
                <a:effectLst>
                  <a:outerShdw blurRad="50000" dist="50800" dir="7500000" algn="tl">
                    <a:srgbClr val="000000">
                      <a:shade val="5000"/>
                      <a:alpha val="35000"/>
                    </a:srgbClr>
                  </a:outerShdw>
                </a:effectLst>
                <a:latin typeface="华文隶书" pitchFamily="2" charset="-122"/>
                <a:ea typeface="华文隶书" pitchFamily="2" charset="-122"/>
              </a:rPr>
              <a:t>神鹿公园</a:t>
            </a:r>
            <a:endParaRPr lang="zh-CN" altLang="en-US" sz="5400" b="1" cap="none" spc="0" dirty="0">
              <a:ln w="19050">
                <a:solidFill>
                  <a:schemeClr val="tx2">
                    <a:tint val="1000"/>
                  </a:schemeClr>
                </a:solidFill>
                <a:prstDash val="solid"/>
              </a:ln>
              <a:solidFill>
                <a:srgbClr val="FF9966"/>
              </a:solidFill>
              <a:effectLst>
                <a:outerShdw blurRad="50000" dist="50800" dir="7500000" algn="tl">
                  <a:srgbClr val="000000">
                    <a:shade val="5000"/>
                    <a:alpha val="35000"/>
                  </a:srgbClr>
                </a:outerShdw>
              </a:effectLst>
              <a:latin typeface="华文隶书" pitchFamily="2" charset="-122"/>
              <a:ea typeface="华文隶书" pitchFamily="2" charset="-122"/>
            </a:endParaRPr>
          </a:p>
        </p:txBody>
      </p:sp>
      <p:sp>
        <p:nvSpPr>
          <p:cNvPr id="7" name="矩形 6"/>
          <p:cNvSpPr/>
          <p:nvPr/>
        </p:nvSpPr>
        <p:spPr>
          <a:xfrm>
            <a:off x="4643438" y="0"/>
            <a:ext cx="4286312" cy="923330"/>
          </a:xfrm>
          <a:prstGeom prst="rect">
            <a:avLst/>
          </a:prstGeom>
          <a:noFill/>
        </p:spPr>
        <p:txBody>
          <a:bodyPr wrap="square" lIns="91440" tIns="45720" rIns="91440" bIns="45720">
            <a:spAutoFit/>
          </a:bodyPr>
          <a:lstStyle/>
          <a:p>
            <a:pPr algn="ctr"/>
            <a:r>
              <a:rPr lang="zh-CN" altLang="en-US" sz="5400" b="1" cap="none" spc="200" dirty="0" smtClean="0">
                <a:ln w="29210">
                  <a:solidFill>
                    <a:schemeClr val="accent3">
                      <a:tint val="10000"/>
                    </a:schemeClr>
                  </a:solidFill>
                </a:ln>
                <a:solidFill>
                  <a:srgbClr val="0070C0"/>
                </a:solidFill>
                <a:effectLst>
                  <a:innerShdw blurRad="50800" dist="50800" dir="8100000">
                    <a:srgbClr val="7D7D7D">
                      <a:alpha val="73000"/>
                    </a:srgbClr>
                  </a:innerShdw>
                </a:effectLst>
                <a:latin typeface="方正舒体" pitchFamily="2" charset="-122"/>
                <a:ea typeface="方正舒体" pitchFamily="2" charset="-122"/>
              </a:rPr>
              <a:t>大阪城公园</a:t>
            </a:r>
            <a:endParaRPr lang="zh-CN" altLang="en-US" sz="5400" b="1" cap="none" spc="200" dirty="0">
              <a:ln w="29210">
                <a:solidFill>
                  <a:schemeClr val="accent3">
                    <a:tint val="10000"/>
                  </a:schemeClr>
                </a:solidFill>
              </a:ln>
              <a:solidFill>
                <a:srgbClr val="0070C0"/>
              </a:solidFill>
              <a:effectLst>
                <a:innerShdw blurRad="50800" dist="50800" dir="8100000">
                  <a:srgbClr val="7D7D7D">
                    <a:alpha val="73000"/>
                  </a:srgbClr>
                </a:innerShdw>
              </a:effectLst>
              <a:latin typeface="方正舒体" pitchFamily="2" charset="-122"/>
              <a:ea typeface="方正舒体" pitchFamily="2" charset="-122"/>
            </a:endParaRPr>
          </a:p>
        </p:txBody>
      </p:sp>
      <p:sp>
        <p:nvSpPr>
          <p:cNvPr id="8" name="矩形 7"/>
          <p:cNvSpPr/>
          <p:nvPr/>
        </p:nvSpPr>
        <p:spPr>
          <a:xfrm>
            <a:off x="5000628" y="4143380"/>
            <a:ext cx="2714644" cy="2554545"/>
          </a:xfrm>
          <a:prstGeom prst="rect">
            <a:avLst/>
          </a:prstGeom>
        </p:spPr>
        <p:txBody>
          <a:bodyPr wrap="square">
            <a:spAutoFit/>
          </a:bodyPr>
          <a:lstStyle/>
          <a:p>
            <a:r>
              <a:rPr lang="zh-CN" altLang="en-US" sz="2000" dirty="0" smtClean="0">
                <a:solidFill>
                  <a:srgbClr val="002060"/>
                </a:solidFill>
              </a:rPr>
              <a:t>日本三大城堡之一「大阪城」，丰臣秀吉于公元</a:t>
            </a:r>
            <a:r>
              <a:rPr lang="en-US" altLang="zh-CN" sz="2000" dirty="0" smtClean="0">
                <a:solidFill>
                  <a:srgbClr val="002060"/>
                </a:solidFill>
              </a:rPr>
              <a:t>1583 </a:t>
            </a:r>
            <a:r>
              <a:rPr lang="zh-CN" altLang="en-US" sz="2000" dirty="0" smtClean="0">
                <a:solidFill>
                  <a:srgbClr val="002060"/>
                </a:solidFill>
              </a:rPr>
              <a:t>年在石山本愿寺遗址上初建，至今已有</a:t>
            </a:r>
            <a:r>
              <a:rPr lang="en-US" altLang="zh-CN" sz="2000" dirty="0" smtClean="0">
                <a:solidFill>
                  <a:srgbClr val="002060"/>
                </a:solidFill>
              </a:rPr>
              <a:t>400 </a:t>
            </a:r>
            <a:r>
              <a:rPr lang="zh-CN" altLang="en-US" sz="2000" dirty="0" smtClean="0">
                <a:solidFill>
                  <a:srgbClr val="002060"/>
                </a:solidFill>
              </a:rPr>
              <a:t>多年历史，为当时日本第一名城，也是日本前所未有的最大城堡</a:t>
            </a:r>
            <a:r>
              <a:rPr lang="en-US" altLang="zh-CN" sz="2000" b="1" dirty="0" smtClean="0">
                <a:solidFill>
                  <a:srgbClr val="002060"/>
                </a:solidFill>
              </a:rPr>
              <a:t>(</a:t>
            </a:r>
            <a:r>
              <a:rPr lang="zh-CN" altLang="en-US" sz="2000" b="1" dirty="0" smtClean="0">
                <a:solidFill>
                  <a:srgbClr val="002060"/>
                </a:solidFill>
              </a:rPr>
              <a:t>不登城</a:t>
            </a:r>
            <a:r>
              <a:rPr lang="en-US" altLang="zh-CN" sz="2000" b="1" dirty="0" smtClean="0">
                <a:solidFill>
                  <a:srgbClr val="002060"/>
                </a:solidFill>
              </a:rPr>
              <a:t>)</a:t>
            </a:r>
            <a:r>
              <a:rPr lang="zh-CN" altLang="en-US" sz="2000" b="1" dirty="0" smtClean="0">
                <a:solidFill>
                  <a:srgbClr val="002060"/>
                </a:solidFill>
              </a:rPr>
              <a:t>。</a:t>
            </a:r>
            <a:endParaRPr lang="zh-CN" altLang="en-US" sz="2000" dirty="0">
              <a:solidFill>
                <a:srgbClr val="002060"/>
              </a:solidFill>
            </a:endParaRPr>
          </a:p>
        </p:txBody>
      </p:sp>
      <p:sp>
        <p:nvSpPr>
          <p:cNvPr id="9" name="矩形 8"/>
          <p:cNvSpPr/>
          <p:nvPr/>
        </p:nvSpPr>
        <p:spPr>
          <a:xfrm>
            <a:off x="2857488" y="142852"/>
            <a:ext cx="1643074" cy="3170099"/>
          </a:xfrm>
          <a:prstGeom prst="rect">
            <a:avLst/>
          </a:prstGeom>
        </p:spPr>
        <p:txBody>
          <a:bodyPr wrap="square">
            <a:spAutoFit/>
          </a:bodyPr>
          <a:lstStyle/>
          <a:p>
            <a:r>
              <a:rPr lang="zh-CN" altLang="en-US" sz="2000" dirty="0" smtClean="0">
                <a:solidFill>
                  <a:schemeClr val="tx2">
                    <a:lumMod val="75000"/>
                    <a:lumOff val="25000"/>
                  </a:schemeClr>
                </a:solidFill>
              </a:rPr>
              <a:t>又称奈良公园，园内现有鹿一千二百头，是日本梅花鹿最集中的地方，这些鹿是春日大社祭神之物，被视为神的化身。</a:t>
            </a:r>
            <a:endParaRPr lang="zh-CN" altLang="en-US" sz="2000" dirty="0">
              <a:solidFill>
                <a:schemeClr val="tx2">
                  <a:lumMod val="75000"/>
                  <a:lumOff val="25000"/>
                </a:schemeClr>
              </a:solidFill>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C:\Users\jmcadmin\Desktop\新建文件夹\IMG_20170808_175659.jpg"/>
          <p:cNvPicPr>
            <a:picLocks noChangeAspect="1" noChangeArrowheads="1"/>
          </p:cNvPicPr>
          <p:nvPr/>
        </p:nvPicPr>
        <p:blipFill>
          <a:blip r:embed="rId2" cstate="print"/>
          <a:srcRect b="9677"/>
          <a:stretch>
            <a:fillRect/>
          </a:stretch>
        </p:blipFill>
        <p:spPr bwMode="auto">
          <a:xfrm>
            <a:off x="4357686" y="2857496"/>
            <a:ext cx="4636730" cy="3831722"/>
          </a:xfrm>
          <a:prstGeom prst="roundRect">
            <a:avLst>
              <a:gd name="adj" fmla="val 11111"/>
            </a:avLst>
          </a:prstGeom>
          <a:ln w="190500" cap="rnd">
            <a:solidFill>
              <a:srgbClr val="C8C6BD"/>
            </a:solidFill>
            <a:prstDash val="solid"/>
          </a:ln>
          <a:effectLst>
            <a:outerShdw blurRad="101600" dist="50800" dir="7200000" algn="tl" rotWithShape="0">
              <a:srgbClr val="000000">
                <a:alpha val="45000"/>
              </a:srgbClr>
            </a:outerShdw>
          </a:effectLst>
          <a:scene3d>
            <a:camera prst="perspectiveFront" fov="5400000"/>
            <a:lightRig rig="threePt" dir="t">
              <a:rot lat="0" lon="0" rev="19200000"/>
            </a:lightRig>
          </a:scene3d>
          <a:sp3d extrusionH="25400">
            <a:bevelT w="304800" h="152400" prst="hardEdge"/>
            <a:extrusionClr>
              <a:srgbClr val="FFFFFF"/>
            </a:extrusionClr>
          </a:sp3d>
        </p:spPr>
      </p:pic>
      <p:pic>
        <p:nvPicPr>
          <p:cNvPr id="4" name="Picture 2" descr="C:\Users\jmcadmin\Desktop\新建文件夹\IMG_20170809_084152.jpg"/>
          <p:cNvPicPr>
            <a:picLocks noChangeAspect="1" noChangeArrowheads="1"/>
          </p:cNvPicPr>
          <p:nvPr/>
        </p:nvPicPr>
        <p:blipFill>
          <a:blip r:embed="rId3" cstate="print"/>
          <a:srcRect l="11111" t="7291" b="28125"/>
          <a:stretch>
            <a:fillRect/>
          </a:stretch>
        </p:blipFill>
        <p:spPr bwMode="auto">
          <a:xfrm>
            <a:off x="142844" y="214290"/>
            <a:ext cx="5072098" cy="4429133"/>
          </a:xfrm>
          <a:prstGeom prst="ellipse">
            <a:avLst/>
          </a:prstGeom>
          <a:ln w="190500" cap="rnd">
            <a:solidFill>
              <a:srgbClr val="C8C6BD"/>
            </a:solid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p:spPr>
      </p:pic>
      <p:sp>
        <p:nvSpPr>
          <p:cNvPr id="5" name="TextBox 4"/>
          <p:cNvSpPr txBox="1"/>
          <p:nvPr/>
        </p:nvSpPr>
        <p:spPr>
          <a:xfrm>
            <a:off x="5357818" y="0"/>
            <a:ext cx="3500462" cy="2800767"/>
          </a:xfrm>
          <a:prstGeom prst="rect">
            <a:avLst/>
          </a:prstGeom>
          <a:noFill/>
        </p:spPr>
        <p:txBody>
          <a:bodyPr wrap="square" rtlCol="0">
            <a:spAutoFit/>
          </a:bodyPr>
          <a:lstStyle/>
          <a:p>
            <a:r>
              <a:rPr lang="zh-CN" altLang="en-US" sz="3600" dirty="0" smtClean="0">
                <a:solidFill>
                  <a:srgbClr val="C00000"/>
                </a:solidFill>
                <a:latin typeface="隶书" pitchFamily="49" charset="-122"/>
                <a:ea typeface="隶书" pitchFamily="49" charset="-122"/>
                <a:cs typeface="宋体" pitchFamily="2" charset="-122"/>
              </a:rPr>
              <a:t>富士山</a:t>
            </a:r>
            <a:r>
              <a:rPr lang="zh-CN" altLang="en-US" sz="2000" dirty="0" smtClean="0">
                <a:solidFill>
                  <a:srgbClr val="333333"/>
                </a:solidFill>
                <a:latin typeface="华文行楷" pitchFamily="2" charset="-122"/>
                <a:ea typeface="华文行楷" pitchFamily="2" charset="-122"/>
                <a:cs typeface="宋体" pitchFamily="2" charset="-122"/>
              </a:rPr>
              <a:t>总高度约</a:t>
            </a:r>
            <a:r>
              <a:rPr lang="zh-CN" altLang="zh-CN" sz="2000" dirty="0" smtClean="0">
                <a:solidFill>
                  <a:srgbClr val="333333"/>
                </a:solidFill>
                <a:latin typeface="华文行楷" pitchFamily="2" charset="-122"/>
                <a:ea typeface="华文行楷" pitchFamily="2" charset="-122"/>
                <a:cs typeface="宋体" pitchFamily="2" charset="-122"/>
              </a:rPr>
              <a:t>3800</a:t>
            </a:r>
            <a:r>
              <a:rPr lang="zh-CN" altLang="en-US" sz="2000" dirty="0" smtClean="0">
                <a:solidFill>
                  <a:srgbClr val="333333"/>
                </a:solidFill>
                <a:latin typeface="华文行楷" pitchFamily="2" charset="-122"/>
                <a:ea typeface="华文行楷" pitchFamily="2" charset="-122"/>
                <a:cs typeface="宋体" pitchFamily="2" charset="-122"/>
              </a:rPr>
              <a:t>米，将它分为不完全相等的</a:t>
            </a:r>
            <a:r>
              <a:rPr lang="zh-CN" altLang="zh-CN" sz="2000" dirty="0" smtClean="0">
                <a:solidFill>
                  <a:srgbClr val="333333"/>
                </a:solidFill>
                <a:latin typeface="华文行楷" pitchFamily="2" charset="-122"/>
                <a:ea typeface="华文行楷" pitchFamily="2" charset="-122"/>
                <a:cs typeface="宋体" pitchFamily="2" charset="-122"/>
              </a:rPr>
              <a:t>10</a:t>
            </a:r>
            <a:r>
              <a:rPr lang="zh-CN" altLang="en-US" sz="2000" dirty="0" smtClean="0">
                <a:solidFill>
                  <a:srgbClr val="333333"/>
                </a:solidFill>
                <a:latin typeface="华文行楷" pitchFamily="2" charset="-122"/>
                <a:ea typeface="华文行楷" pitchFamily="2" charset="-122"/>
                <a:cs typeface="宋体" pitchFamily="2" charset="-122"/>
              </a:rPr>
              <a:t>份，每份也就称为是</a:t>
            </a:r>
            <a:r>
              <a:rPr lang="zh-CN" altLang="zh-CN" sz="2000" dirty="0" smtClean="0">
                <a:solidFill>
                  <a:srgbClr val="333333"/>
                </a:solidFill>
                <a:latin typeface="华文行楷" pitchFamily="2" charset="-122"/>
                <a:ea typeface="华文行楷" pitchFamily="2" charset="-122"/>
                <a:cs typeface="宋体" pitchFamily="2" charset="-122"/>
              </a:rPr>
              <a:t>1</a:t>
            </a:r>
            <a:r>
              <a:rPr lang="zh-CN" altLang="en-US" sz="2000" dirty="0" smtClean="0">
                <a:solidFill>
                  <a:srgbClr val="333333"/>
                </a:solidFill>
                <a:latin typeface="华文行楷" pitchFamily="2" charset="-122"/>
                <a:ea typeface="华文行楷" pitchFamily="2" charset="-122"/>
                <a:cs typeface="宋体" pitchFamily="2" charset="-122"/>
              </a:rPr>
              <a:t>合目。其来源听说是很久以前还不能准确测量高度时，日本人就点上油灯爬富士山，爬到山顶刚好燃烧完</a:t>
            </a:r>
            <a:r>
              <a:rPr lang="zh-CN" altLang="zh-CN" sz="2000" dirty="0" smtClean="0">
                <a:solidFill>
                  <a:srgbClr val="333333"/>
                </a:solidFill>
                <a:latin typeface="华文行楷" pitchFamily="2" charset="-122"/>
                <a:ea typeface="华文行楷" pitchFamily="2" charset="-122"/>
                <a:cs typeface="宋体" pitchFamily="2" charset="-122"/>
              </a:rPr>
              <a:t>10</a:t>
            </a:r>
            <a:r>
              <a:rPr lang="zh-CN" altLang="en-US" sz="2000" dirty="0" smtClean="0">
                <a:solidFill>
                  <a:srgbClr val="333333"/>
                </a:solidFill>
                <a:latin typeface="华文行楷" pitchFamily="2" charset="-122"/>
                <a:ea typeface="华文行楷" pitchFamily="2" charset="-122"/>
                <a:cs typeface="宋体" pitchFamily="2" charset="-122"/>
              </a:rPr>
              <a:t>壶灯油，就把山顶称为</a:t>
            </a:r>
            <a:r>
              <a:rPr lang="zh-CN" altLang="zh-CN" sz="2000" dirty="0" smtClean="0">
                <a:solidFill>
                  <a:srgbClr val="333333"/>
                </a:solidFill>
                <a:latin typeface="华文行楷" pitchFamily="2" charset="-122"/>
                <a:ea typeface="华文行楷" pitchFamily="2" charset="-122"/>
                <a:cs typeface="宋体" pitchFamily="2" charset="-122"/>
              </a:rPr>
              <a:t>10</a:t>
            </a:r>
            <a:r>
              <a:rPr lang="zh-CN" altLang="en-US" sz="2000" dirty="0" smtClean="0">
                <a:solidFill>
                  <a:srgbClr val="333333"/>
                </a:solidFill>
                <a:latin typeface="华文行楷" pitchFamily="2" charset="-122"/>
                <a:ea typeface="华文行楷" pitchFamily="2" charset="-122"/>
                <a:cs typeface="宋体" pitchFamily="2" charset="-122"/>
              </a:rPr>
              <a:t>合目。</a:t>
            </a:r>
            <a:endParaRPr lang="zh-CN" altLang="en-US" sz="2000" dirty="0">
              <a:latin typeface="华文行楷" pitchFamily="2" charset="-122"/>
              <a:ea typeface="华文行楷" pitchFamily="2" charset="-122"/>
            </a:endParaRPr>
          </a:p>
        </p:txBody>
      </p:sp>
      <p:sp>
        <p:nvSpPr>
          <p:cNvPr id="6" name="TextBox 5"/>
          <p:cNvSpPr txBox="1"/>
          <p:nvPr/>
        </p:nvSpPr>
        <p:spPr>
          <a:xfrm>
            <a:off x="428596" y="4929198"/>
            <a:ext cx="3500462" cy="1631216"/>
          </a:xfrm>
          <a:prstGeom prst="rect">
            <a:avLst/>
          </a:prstGeom>
          <a:noFill/>
        </p:spPr>
        <p:txBody>
          <a:bodyPr wrap="square" rtlCol="0">
            <a:spAutoFit/>
          </a:bodyPr>
          <a:lstStyle/>
          <a:p>
            <a:pPr lvl="0" fontAlgn="base">
              <a:spcBef>
                <a:spcPct val="0"/>
              </a:spcBef>
              <a:spcAft>
                <a:spcPct val="0"/>
              </a:spcAft>
            </a:pPr>
            <a:r>
              <a:rPr lang="zh-CN" altLang="en-US" sz="2000" dirty="0" smtClean="0">
                <a:solidFill>
                  <a:srgbClr val="333333"/>
                </a:solidFill>
                <a:latin typeface="华文行楷" pitchFamily="2" charset="-122"/>
                <a:ea typeface="华文行楷" pitchFamily="2" charset="-122"/>
                <a:cs typeface="宋体" pitchFamily="2" charset="-122"/>
              </a:rPr>
              <a:t>把每一壶灯油燃烧完毕就算是一个合目，代表一段距离。到日本旅游的旅客一般只能到</a:t>
            </a:r>
            <a:r>
              <a:rPr lang="zh-CN" altLang="zh-CN" sz="2000" dirty="0" smtClean="0">
                <a:solidFill>
                  <a:srgbClr val="333333"/>
                </a:solidFill>
                <a:latin typeface="华文行楷" pitchFamily="2" charset="-122"/>
                <a:ea typeface="华文行楷" pitchFamily="2" charset="-122"/>
                <a:cs typeface="宋体" pitchFamily="2" charset="-122"/>
              </a:rPr>
              <a:t>5</a:t>
            </a:r>
            <a:r>
              <a:rPr lang="zh-CN" altLang="en-US" sz="2000" dirty="0" smtClean="0">
                <a:solidFill>
                  <a:srgbClr val="333333"/>
                </a:solidFill>
                <a:latin typeface="华文行楷" pitchFamily="2" charset="-122"/>
                <a:ea typeface="华文行楷" pitchFamily="2" charset="-122"/>
                <a:cs typeface="宋体" pitchFamily="2" charset="-122"/>
              </a:rPr>
              <a:t>合目，也就是富士山的半山腰，大约高度在</a:t>
            </a:r>
            <a:r>
              <a:rPr lang="zh-CN" altLang="zh-CN" sz="2000" dirty="0" smtClean="0">
                <a:solidFill>
                  <a:srgbClr val="333333"/>
                </a:solidFill>
                <a:latin typeface="华文行楷" pitchFamily="2" charset="-122"/>
                <a:ea typeface="华文行楷" pitchFamily="2" charset="-122"/>
                <a:cs typeface="宋体" pitchFamily="2" charset="-122"/>
              </a:rPr>
              <a:t>2300</a:t>
            </a:r>
            <a:r>
              <a:rPr lang="zh-CN" altLang="en-US" sz="2000" dirty="0" smtClean="0">
                <a:solidFill>
                  <a:srgbClr val="333333"/>
                </a:solidFill>
                <a:latin typeface="华文行楷" pitchFamily="2" charset="-122"/>
                <a:ea typeface="华文行楷" pitchFamily="2" charset="-122"/>
                <a:cs typeface="宋体" pitchFamily="2" charset="-122"/>
              </a:rPr>
              <a:t>米左右</a:t>
            </a:r>
            <a:r>
              <a:rPr lang="zh-CN" altLang="en-US" sz="2000" dirty="0" smtClean="0">
                <a:latin typeface="华文行楷" pitchFamily="2" charset="-122"/>
                <a:ea typeface="华文行楷" pitchFamily="2" charset="-122"/>
                <a:cs typeface="宋体" pitchFamily="2" charset="-122"/>
              </a:rPr>
              <a:t> 。</a:t>
            </a: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5" descr="C:\Users\jmcadmin\Desktop\日本游图片\IMG_0385.JPG"/>
          <p:cNvPicPr>
            <a:picLocks noChangeAspect="1" noChangeArrowheads="1"/>
          </p:cNvPicPr>
          <p:nvPr/>
        </p:nvPicPr>
        <p:blipFill>
          <a:blip r:embed="rId2" cstate="print"/>
          <a:srcRect/>
          <a:stretch>
            <a:fillRect/>
          </a:stretch>
        </p:blipFill>
        <p:spPr bwMode="auto">
          <a:xfrm>
            <a:off x="214282" y="2714620"/>
            <a:ext cx="3071802" cy="3857628"/>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5" name="Picture 6" descr="C:\Users\jmcadmin\Desktop\日本游图片\IMG_0363.JPG"/>
          <p:cNvPicPr>
            <a:picLocks noChangeAspect="1" noChangeArrowheads="1"/>
          </p:cNvPicPr>
          <p:nvPr/>
        </p:nvPicPr>
        <p:blipFill>
          <a:blip r:embed="rId3" cstate="print"/>
          <a:srcRect l="14844" t="23851" r="17187" b="13391"/>
          <a:stretch>
            <a:fillRect/>
          </a:stretch>
        </p:blipFill>
        <p:spPr bwMode="auto">
          <a:xfrm>
            <a:off x="2571736" y="357166"/>
            <a:ext cx="4143369" cy="3000372"/>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9218" name="Picture 2" descr="C:\Users\jmcadmin\Desktop\日本游图片\IMG_0379.JPG"/>
          <p:cNvPicPr>
            <a:picLocks noChangeAspect="1" noChangeArrowheads="1"/>
          </p:cNvPicPr>
          <p:nvPr/>
        </p:nvPicPr>
        <p:blipFill>
          <a:blip r:embed="rId4" cstate="print"/>
          <a:srcRect t="6250"/>
          <a:stretch>
            <a:fillRect/>
          </a:stretch>
        </p:blipFill>
        <p:spPr bwMode="auto">
          <a:xfrm>
            <a:off x="5929322" y="2786058"/>
            <a:ext cx="3073392" cy="3857628"/>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
        <p:nvSpPr>
          <p:cNvPr id="6" name="TextBox 5"/>
          <p:cNvSpPr txBox="1"/>
          <p:nvPr/>
        </p:nvSpPr>
        <p:spPr>
          <a:xfrm>
            <a:off x="285720" y="285728"/>
            <a:ext cx="1785950" cy="1015663"/>
          </a:xfrm>
          <a:prstGeom prst="rect">
            <a:avLst/>
          </a:prstGeom>
          <a:noFill/>
        </p:spPr>
        <p:txBody>
          <a:bodyPr wrap="square" rtlCol="0">
            <a:spAutoFit/>
          </a:bodyPr>
          <a:lstStyle/>
          <a:p>
            <a:r>
              <a:rPr lang="zh-CN" altLang="en-US" sz="6000" dirty="0" smtClean="0">
                <a:solidFill>
                  <a:srgbClr val="FFFF00"/>
                </a:solidFill>
              </a:rPr>
              <a:t>东京</a:t>
            </a:r>
            <a:endParaRPr lang="en-US" altLang="zh-CN" sz="6000" dirty="0" smtClean="0">
              <a:solidFill>
                <a:srgbClr val="FFFF00"/>
              </a:solidFill>
            </a:endParaRPr>
          </a:p>
        </p:txBody>
      </p:sp>
      <p:sp>
        <p:nvSpPr>
          <p:cNvPr id="7" name="矩形 6"/>
          <p:cNvSpPr/>
          <p:nvPr/>
        </p:nvSpPr>
        <p:spPr>
          <a:xfrm>
            <a:off x="3500430" y="3714752"/>
            <a:ext cx="2357454" cy="2862322"/>
          </a:xfrm>
          <a:prstGeom prst="rect">
            <a:avLst/>
          </a:prstGeom>
        </p:spPr>
        <p:txBody>
          <a:bodyPr wrap="square">
            <a:spAutoFit/>
          </a:bodyPr>
          <a:lstStyle/>
          <a:p>
            <a:r>
              <a:rPr lang="zh-CN" altLang="en-US" sz="2000" dirty="0" smtClean="0">
                <a:solidFill>
                  <a:schemeClr val="accent1">
                    <a:lumMod val="50000"/>
                  </a:schemeClr>
                </a:solidFill>
              </a:rPr>
              <a:t>东京塔是东京地标性建筑物，高</a:t>
            </a:r>
            <a:r>
              <a:rPr lang="en-US" altLang="zh-CN" sz="2000" dirty="0" smtClean="0">
                <a:solidFill>
                  <a:schemeClr val="accent1">
                    <a:lumMod val="50000"/>
                  </a:schemeClr>
                </a:solidFill>
              </a:rPr>
              <a:t>332.6</a:t>
            </a:r>
            <a:r>
              <a:rPr lang="zh-CN" altLang="en-US" sz="2000" dirty="0" smtClean="0">
                <a:solidFill>
                  <a:schemeClr val="accent1">
                    <a:lumMod val="50000"/>
                  </a:schemeClr>
                </a:solidFill>
              </a:rPr>
              <a:t>米</a:t>
            </a:r>
            <a:r>
              <a:rPr lang="ja-JP" altLang="en-US" sz="2000" dirty="0" smtClean="0">
                <a:solidFill>
                  <a:schemeClr val="accent1">
                    <a:lumMod val="50000"/>
                  </a:schemeClr>
                </a:solidFill>
              </a:rPr>
              <a:t>。</a:t>
            </a:r>
            <a:r>
              <a:rPr lang="zh-CN" altLang="en-US" sz="2000" dirty="0" smtClean="0">
                <a:solidFill>
                  <a:schemeClr val="accent1">
                    <a:lumMod val="50000"/>
                  </a:schemeClr>
                </a:solidFill>
              </a:rPr>
              <a:t>东京铁塔除了发送电视广播等各种无线电波外</a:t>
            </a:r>
            <a:r>
              <a:rPr lang="ja-JP" altLang="en-US" sz="2000" dirty="0" smtClean="0">
                <a:solidFill>
                  <a:schemeClr val="accent1">
                    <a:lumMod val="50000"/>
                  </a:schemeClr>
                </a:solidFill>
              </a:rPr>
              <a:t>、</a:t>
            </a:r>
            <a:r>
              <a:rPr lang="zh-CN" altLang="en-US" sz="2000" dirty="0" smtClean="0">
                <a:solidFill>
                  <a:schemeClr val="accent1">
                    <a:lumMod val="50000"/>
                  </a:schemeClr>
                </a:solidFill>
              </a:rPr>
              <a:t>还在大地震时发送</a:t>
            </a:r>
            <a:r>
              <a:rPr lang="en-US" altLang="ja-JP" sz="2000" dirty="0" smtClean="0">
                <a:solidFill>
                  <a:schemeClr val="accent1">
                    <a:lumMod val="50000"/>
                  </a:schemeClr>
                </a:solidFill>
              </a:rPr>
              <a:t>JR</a:t>
            </a:r>
            <a:r>
              <a:rPr lang="zh-CN" altLang="en-US" sz="2000" dirty="0" smtClean="0">
                <a:solidFill>
                  <a:schemeClr val="accent1">
                    <a:lumMod val="50000"/>
                  </a:schemeClr>
                </a:solidFill>
              </a:rPr>
              <a:t>列车停止信号</a:t>
            </a:r>
            <a:r>
              <a:rPr lang="ja-JP" altLang="en-US" sz="2000" dirty="0" smtClean="0">
                <a:solidFill>
                  <a:schemeClr val="accent1">
                    <a:lumMod val="50000"/>
                  </a:schemeClr>
                </a:solidFill>
              </a:rPr>
              <a:t>，</a:t>
            </a:r>
            <a:r>
              <a:rPr lang="zh-CN" altLang="en-US" sz="2000" dirty="0" smtClean="0">
                <a:solidFill>
                  <a:schemeClr val="accent1">
                    <a:lumMod val="50000"/>
                  </a:schemeClr>
                </a:solidFill>
              </a:rPr>
              <a:t>兼有航标</a:t>
            </a:r>
            <a:r>
              <a:rPr lang="ja-JP" altLang="en-US" sz="2000" dirty="0" smtClean="0">
                <a:solidFill>
                  <a:schemeClr val="accent1">
                    <a:lumMod val="50000"/>
                  </a:schemeClr>
                </a:solidFill>
              </a:rPr>
              <a:t>、</a:t>
            </a:r>
            <a:r>
              <a:rPr lang="zh-CN" altLang="en-US" sz="2000" dirty="0" smtClean="0">
                <a:solidFill>
                  <a:schemeClr val="accent1">
                    <a:lumMod val="50000"/>
                  </a:schemeClr>
                </a:solidFill>
              </a:rPr>
              <a:t>温度测量等功能。</a:t>
            </a:r>
            <a:endParaRPr lang="zh-CN" altLang="en-US" sz="2000" dirty="0">
              <a:solidFill>
                <a:schemeClr val="accent1">
                  <a:lumMod val="50000"/>
                </a:schemeClr>
              </a:solidFill>
            </a:endParaRPr>
          </a:p>
        </p:txBody>
      </p:sp>
      <p:sp>
        <p:nvSpPr>
          <p:cNvPr id="8" name="TextBox 7"/>
          <p:cNvSpPr txBox="1"/>
          <p:nvPr/>
        </p:nvSpPr>
        <p:spPr>
          <a:xfrm>
            <a:off x="7143768" y="1071546"/>
            <a:ext cx="1785950" cy="1015663"/>
          </a:xfrm>
          <a:prstGeom prst="rect">
            <a:avLst/>
          </a:prstGeom>
          <a:noFill/>
        </p:spPr>
        <p:txBody>
          <a:bodyPr wrap="square" rtlCol="0">
            <a:spAutoFit/>
          </a:bodyPr>
          <a:lstStyle/>
          <a:p>
            <a:r>
              <a:rPr lang="zh-CN" altLang="en-US" sz="6000" dirty="0" smtClean="0">
                <a:solidFill>
                  <a:srgbClr val="FFFF00"/>
                </a:solidFill>
              </a:rPr>
              <a:t>铁塔</a:t>
            </a:r>
            <a:endParaRPr lang="zh-CN" altLang="en-US" sz="6000" dirty="0">
              <a:solidFill>
                <a:srgbClr val="FFFF00"/>
              </a:solidFill>
            </a:endParaRPr>
          </a:p>
        </p:txBody>
      </p:sp>
    </p:spTree>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行云流水">
  <a:themeElements>
    <a:clrScheme name="行云流水">
      <a:dk1>
        <a:sysClr val="windowText" lastClr="000000"/>
      </a:dk1>
      <a:lt1>
        <a:sysClr val="window" lastClr="FFFFFF"/>
      </a:lt1>
      <a:dk2>
        <a:srgbClr val="411401"/>
      </a:dk2>
      <a:lt2>
        <a:srgbClr val="FFE6E6"/>
      </a:lt2>
      <a:accent1>
        <a:srgbClr val="A24A48"/>
      </a:accent1>
      <a:accent2>
        <a:srgbClr val="B2935C"/>
      </a:accent2>
      <a:accent3>
        <a:srgbClr val="6A9A9A"/>
      </a:accent3>
      <a:accent4>
        <a:srgbClr val="B2B787"/>
      </a:accent4>
      <a:accent5>
        <a:srgbClr val="91644B"/>
      </a:accent5>
      <a:accent6>
        <a:srgbClr val="654A76"/>
      </a:accent6>
      <a:hlink>
        <a:srgbClr val="00A800"/>
      </a:hlink>
      <a:folHlink>
        <a:srgbClr val="FF00FF"/>
      </a:folHlink>
    </a:clrScheme>
    <a:fontScheme name="行云流水">
      <a:majorFont>
        <a:latin typeface="Cambria"/>
        <a:ea typeface=""/>
        <a:cs typeface=""/>
        <a:font script="Jpan" typeface="ＭＳ Ｐゴシック"/>
        <a:font script="Hang" typeface="맑은 고딕"/>
        <a:font script="Hans" typeface="华文行楷"/>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alibri"/>
        <a:ea typeface=""/>
        <a:cs typeface=""/>
        <a:font script="Jpan" typeface="ＭＳ Ｐ明朝"/>
        <a:font script="Hang" typeface="HY견명조"/>
        <a:font script="Hans" typeface="华文行楷"/>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行云流水">
      <a:fillStyleLst>
        <a:solidFill>
          <a:schemeClr val="phClr"/>
        </a:solidFill>
        <a:gradFill rotWithShape="1">
          <a:gsLst>
            <a:gs pos="0">
              <a:schemeClr val="phClr">
                <a:tint val="90000"/>
                <a:satMod val="130000"/>
              </a:schemeClr>
            </a:gs>
            <a:gs pos="50000">
              <a:schemeClr val="phClr">
                <a:tint val="45000"/>
                <a:satMod val="220000"/>
              </a:schemeClr>
            </a:gs>
            <a:gs pos="100000">
              <a:schemeClr val="phClr">
                <a:tint val="90000"/>
                <a:satMod val="130000"/>
              </a:schemeClr>
            </a:gs>
          </a:gsLst>
          <a:lin ang="5400000" scaled="1"/>
        </a:gradFill>
        <a:gradFill rotWithShape="1">
          <a:gsLst>
            <a:gs pos="0">
              <a:schemeClr val="phClr">
                <a:tint val="100000"/>
                <a:shade val="90000"/>
                <a:hueMod val="100000"/>
                <a:satMod val="200000"/>
              </a:schemeClr>
            </a:gs>
            <a:gs pos="50000">
              <a:schemeClr val="phClr">
                <a:tint val="100000"/>
                <a:shade val="60000"/>
                <a:hueMod val="100000"/>
                <a:satMod val="180000"/>
              </a:schemeClr>
            </a:gs>
            <a:gs pos="100000">
              <a:schemeClr val="phClr">
                <a:tint val="100000"/>
                <a:shade val="90000"/>
                <a:hueMod val="100000"/>
                <a:satMod val="200000"/>
              </a:schemeClr>
            </a:gs>
          </a:gsLst>
          <a:lin ang="5400000" scaled="1"/>
        </a:gradFill>
      </a:fillStyleLst>
      <a:lnStyleLst>
        <a:ln w="12700" cap="flat" cmpd="sng" algn="ctr">
          <a:solidFill>
            <a:schemeClr val="phClr"/>
          </a:solidFill>
          <a:prstDash val="solid"/>
        </a:ln>
        <a:ln w="25400" cap="flat" cmpd="sng" algn="ctr">
          <a:solidFill>
            <a:schemeClr val="phClr"/>
          </a:solidFill>
          <a:prstDash val="solid"/>
        </a:ln>
        <a:ln w="38100" cap="flat" cmpd="dbl" algn="ctr">
          <a:solidFill>
            <a:schemeClr val="phClr"/>
          </a:solidFill>
          <a:prstDash val="solid"/>
        </a:ln>
      </a:lnStyleLst>
      <a:effectStyleLst>
        <a:effectStyle>
          <a:effectLst>
            <a:glow rad="50600">
              <a:schemeClr val="phClr">
                <a:alpha val="40000"/>
              </a:schemeClr>
            </a:glow>
          </a:effectLst>
        </a:effectStyle>
        <a:effectStyle>
          <a:effectLst>
            <a:glow rad="101600">
              <a:schemeClr val="phClr">
                <a:alpha val="60000"/>
              </a:schemeClr>
            </a:glow>
          </a:effectLst>
          <a:scene3d>
            <a:camera prst="isometricLeftDown" fov="0">
              <a:rot lat="0" lon="0" rev="0"/>
            </a:camera>
            <a:lightRig rig="harsh" dir="tl">
              <a:rot lat="0" lon="0" rev="14280000"/>
            </a:lightRig>
          </a:scene3d>
          <a:sp3d prstMaterial="flat">
            <a:bevelT w="38100" h="50800" prst="softRound"/>
          </a:sp3d>
        </a:effectStyle>
        <a:effectStyle>
          <a:effectLst>
            <a:glow>
              <a:schemeClr val="phClr"/>
            </a:glow>
          </a:effectLst>
          <a:scene3d>
            <a:camera prst="isometricLeftDown">
              <a:rot lat="0" lon="0" rev="0"/>
            </a:camera>
            <a:lightRig rig="harsh" dir="tl">
              <a:rot lat="0" lon="0" rev="14280000"/>
            </a:lightRig>
          </a:scene3d>
          <a:sp3d extrusionH="63500" contourW="38100" prstMaterial="flat">
            <a:bevelT w="50800" h="63500" prst="softRound"/>
            <a:contourClr>
              <a:schemeClr val="phClr">
                <a:tint val="5"/>
                <a:satMod val="130000"/>
              </a:schemeClr>
            </a:contourClr>
          </a:sp3d>
        </a:effectStyle>
      </a:effectStyleLst>
      <a:bgFillStyleLst>
        <a:solidFill>
          <a:schemeClr val="phClr"/>
        </a:solidFill>
        <a:gradFill rotWithShape="1">
          <a:gsLst>
            <a:gs pos="0">
              <a:schemeClr val="phClr">
                <a:tint val="100000"/>
                <a:shade val="80000"/>
                <a:hueMod val="100000"/>
                <a:satMod val="300000"/>
              </a:schemeClr>
            </a:gs>
            <a:gs pos="72000">
              <a:schemeClr val="phClr">
                <a:tint val="100000"/>
                <a:shade val="100000"/>
                <a:hueMod val="100000"/>
                <a:satMod val="100000"/>
              </a:schemeClr>
            </a:gs>
            <a:gs pos="81000">
              <a:schemeClr val="phClr">
                <a:tint val="98000"/>
                <a:shade val="100000"/>
                <a:hueMod val="100000"/>
                <a:satMod val="150000"/>
              </a:schemeClr>
            </a:gs>
            <a:gs pos="100000">
              <a:schemeClr val="phClr">
                <a:tint val="100000"/>
                <a:shade val="100000"/>
                <a:hueMod val="100000"/>
                <a:satMod val="200000"/>
              </a:schemeClr>
            </a:gs>
          </a:gsLst>
          <a:lin ang="16200000" scaled="1"/>
        </a:gradFill>
        <a:blipFill>
          <a:blip xmlns:r="http://schemas.openxmlformats.org/officeDocument/2006/relationships" r:embed="rId1">
            <a:duotone>
              <a:schemeClr val="phClr">
                <a:tint val="100000"/>
                <a:shade val="39000"/>
                <a:hueMod val="100000"/>
                <a:satMod val="150000"/>
              </a:schemeClr>
              <a:schemeClr val="phClr">
                <a:tint val="90000"/>
                <a:shade val="100000"/>
                <a:hueMod val="100000"/>
                <a:satMod val="120000"/>
              </a:schemeClr>
            </a:duotone>
          </a:blip>
          <a:stretch>
            <a:fillRect/>
          </a:stretch>
        </a:blip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770</TotalTime>
  <Words>1238</Words>
  <PresentationFormat>全屏显示(4:3)</PresentationFormat>
  <Paragraphs>64</Paragraphs>
  <Slides>17</Slides>
  <Notes>0</Notes>
  <HiddenSlides>0</HiddenSlides>
  <MMClips>0</MMClips>
  <ScaleCrop>false</ScaleCrop>
  <HeadingPairs>
    <vt:vector size="4" baseType="variant">
      <vt:variant>
        <vt:lpstr>主题</vt:lpstr>
      </vt:variant>
      <vt:variant>
        <vt:i4>1</vt:i4>
      </vt:variant>
      <vt:variant>
        <vt:lpstr>幻灯片标题</vt:lpstr>
      </vt:variant>
      <vt:variant>
        <vt:i4>17</vt:i4>
      </vt:variant>
    </vt:vector>
  </HeadingPairs>
  <TitlesOfParts>
    <vt:vector size="18" baseType="lpstr">
      <vt:lpstr>行云流水</vt:lpstr>
      <vt:lpstr>幻灯片 1</vt:lpstr>
      <vt:lpstr>幻灯片 2</vt:lpstr>
      <vt:lpstr>幻灯片 3</vt:lpstr>
      <vt:lpstr>幻灯片 4</vt:lpstr>
      <vt:lpstr>幻灯片 5</vt:lpstr>
      <vt:lpstr>幻灯片 6</vt:lpstr>
      <vt:lpstr>幻灯片 7</vt:lpstr>
      <vt:lpstr>幻灯片 8</vt:lpstr>
      <vt:lpstr>幻灯片 9</vt:lpstr>
      <vt:lpstr>幻灯片 10</vt:lpstr>
      <vt:lpstr>幻灯片 11</vt:lpstr>
      <vt:lpstr>幻灯片 12</vt:lpstr>
      <vt:lpstr>幻灯片 13</vt:lpstr>
      <vt:lpstr>幻灯片 14</vt:lpstr>
      <vt:lpstr>幻灯片 15</vt:lpstr>
      <vt:lpstr>幻灯片 16</vt:lpstr>
      <vt:lpstr>幻灯片 17</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jmcadmin</dc:creator>
  <cp:lastModifiedBy>fliu2</cp:lastModifiedBy>
  <cp:revision>95</cp:revision>
  <dcterms:created xsi:type="dcterms:W3CDTF">2017-08-12T06:37:28Z</dcterms:created>
  <dcterms:modified xsi:type="dcterms:W3CDTF">2017-08-25T02:38:19Z</dcterms:modified>
</cp:coreProperties>
</file>